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2.svg" ContentType="image/svg+xml"/>
  <Override PartName="/ppt/media/image14.svg" ContentType="image/svg+xml"/>
  <Override PartName="/ppt/media/image16.svg" ContentType="image/svg+xml"/>
  <Override PartName="/ppt/media/image2.svg" ContentType="image/svg+xml"/>
  <Override PartName="/ppt/media/image22.svg" ContentType="image/svg+xml"/>
  <Override PartName="/ppt/media/image27.svg" ContentType="image/svg+xml"/>
  <Override PartName="/ppt/media/image29.svg" ContentType="image/svg+xml"/>
  <Override PartName="/ppt/media/image32.svg" ContentType="image/svg+xml"/>
  <Override PartName="/ppt/media/image35.svg" ContentType="image/svg+xml"/>
  <Override PartName="/ppt/media/image4.svg" ContentType="image/svg+xml"/>
  <Override PartName="/ppt/media/image47.svg" ContentType="image/svg+xml"/>
  <Override PartName="/ppt/media/image49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1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83" r:id="rId27"/>
    <p:sldId id="279" r:id="rId28"/>
    <p:sldId id="280" r:id="rId29"/>
  </p:sldIdLst>
  <p:sldSz cx="18288000" cy="10287000"/>
  <p:notesSz cx="6858000" cy="9144000"/>
  <p:embeddedFontLst>
    <p:embeddedFont>
      <p:font typeface="Calibri" panose="020F0502020204030204" pitchFamily="2" charset="0"/>
      <p:regular r:id="rId33"/>
      <p:bold r:id="rId34"/>
      <p:italic r:id="rId35"/>
      <p:boldItalic r:id="rId36"/>
    </p:embeddedFont>
    <p:embeddedFont>
      <p:font typeface="Open Sauce" panose="00000500000000000000"/>
      <p:regular r:id="rId37"/>
      <p:bold r:id="rId38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defRPr lang="en-US" sz="1800" b="0" i="0" u="none" strike="noStrike" kern="1" cap="none" spc="0" baseline="0">
        <a:solidFill>
          <a:schemeClr val="tx1"/>
        </a:solidFill>
        <a:effectLst/>
        <a:latin typeface="Calibri" panose="020F0502020204030204" pitchFamily="2" charset="0"/>
        <a:ea typeface="Calibri" panose="020F0502020204030204" pitchFamily="2" charset="0"/>
        <a:cs typeface="Calibri" panose="020F0502020204030204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2" d="100"/>
          <a:sy n="62" d="100"/>
        </p:scale>
        <p:origin x="572" y="67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>
      <p:cViewPr>
        <p:scale>
          <a:sx n="62" d="100"/>
          <a:sy n="62" d="100"/>
        </p:scale>
        <p:origin x="572" y="67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lang="en-US" cap="none">
                <a:solidFill>
                  <a:srgbClr val="8C8C8C"/>
                </a:solidFill>
              </a:defRPr>
            </a:lvl1pPr>
            <a:lvl2pPr marL="457200" indent="0" algn="ctr">
              <a:buNone/>
              <a:defRPr lang="en-US" cap="none">
                <a:solidFill>
                  <a:srgbClr val="8C8C8C"/>
                </a:solidFill>
              </a:defRPr>
            </a:lvl2pPr>
            <a:lvl3pPr marL="914400" indent="0" algn="ctr">
              <a:buNone/>
              <a:defRPr lang="en-US" cap="none">
                <a:solidFill>
                  <a:srgbClr val="8C8C8C"/>
                </a:solidFill>
              </a:defRPr>
            </a:lvl3pPr>
            <a:lvl4pPr marL="1371600" indent="0" algn="ctr">
              <a:buNone/>
              <a:defRPr lang="en-US" cap="none">
                <a:solidFill>
                  <a:srgbClr val="8C8C8C"/>
                </a:solidFill>
              </a:defRPr>
            </a:lvl4pPr>
            <a:lvl5pPr marL="1828800" indent="0" algn="ctr">
              <a:buNone/>
              <a:defRPr lang="en-US" cap="none">
                <a:solidFill>
                  <a:srgbClr val="8C8C8C"/>
                </a:solidFill>
              </a:defRPr>
            </a:lvl5pPr>
            <a:lvl6pPr marL="2286000" indent="0" algn="ctr">
              <a:buNone/>
              <a:defRPr lang="en-US" cap="none">
                <a:solidFill>
                  <a:srgbClr val="8C8C8C"/>
                </a:solidFill>
              </a:defRPr>
            </a:lvl6pPr>
            <a:lvl7pPr marL="2743200" indent="0" algn="ctr">
              <a:buNone/>
              <a:defRPr lang="en-US" cap="none">
                <a:solidFill>
                  <a:srgbClr val="8C8C8C"/>
                </a:solidFill>
              </a:defRPr>
            </a:lvl7pPr>
            <a:lvl8pPr marL="3200400" indent="0" algn="ctr">
              <a:buNone/>
              <a:defRPr lang="en-US" cap="none">
                <a:solidFill>
                  <a:srgbClr val="8C8C8C"/>
                </a:solidFill>
              </a:defRPr>
            </a:lvl8pPr>
            <a:lvl9pPr marL="3657600" indent="0" algn="ctr">
              <a:buNone/>
              <a:defRPr lang="en-US" cap="none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29C3D8DA-94C4-962E-8A7B-627B96357C37}" type="datetime1">
              <a:rPr/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8726782-CC95-2791-DBCA-3AC429842D6F}" type="slidenum">
              <a:rPr/>
            </a:fld>
            <a:endParaRPr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53DDB3A-74D8-682D-9685-827895CB60D7}" type="datetime1">
              <a:rPr/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41B19B46-08AC-E46D-E209-FE38D54714AB}" type="slidenum">
              <a:rPr/>
            </a:fld>
            <a:endParaRPr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ChangeArrowheads="1"/>
          </p:cNvSpPr>
          <p:nvPr>
            <p:ph type="title"/>
          </p:nvPr>
        </p:nvSpPr>
        <p:spPr>
          <a:xfrm>
            <a:off x="6629400" y="274955"/>
            <a:ext cx="2057400" cy="5851525"/>
          </a:xfrm>
        </p:spPr>
        <p:txBody>
          <a:bodyPr vert="vert" wrap="square" lIns="91440" tIns="45720" rIns="91440" bIns="45720" numCol="1" spcCol="215900" anchor="ctr"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</p:cNvSpPr>
          <p:nvPr>
            <p:ph idx="1"/>
          </p:nvPr>
        </p:nvSpPr>
        <p:spPr>
          <a:xfrm>
            <a:off x="457200" y="274955"/>
            <a:ext cx="6019800" cy="5851525"/>
          </a:xfrm>
        </p:spPr>
        <p:txBody>
          <a:bodyPr vert="vert" wrap="square" lIns="91440" tIns="45720" rIns="91440" bIns="45720" numCol="1" spcCol="215900" anchor="t"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5FF4A877-39B2-A15E-FC4C-CF0BE6020A9A}" type="datetime1">
              <a:rPr/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B416634-7AD6-1490-98F9-8CC528B76ED9}" type="slidenum">
              <a:rPr/>
            </a:fld>
            <a:endParaRPr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16463034-7AFB-13C6-B5FE-8C937EB043D9}" type="datetime1">
              <a:rPr/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1E085C48-06F3-5DAA-BDB0-F0FF12FE4BA5}" type="slidenum">
              <a:rPr/>
            </a:fld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lIns="91440" tIns="45720" rIns="91440" bIns="45720" numCol="1" spcCol="215900" anchor="t"/>
          <a:lstStyle>
            <a:lvl1pPr algn="l">
              <a:defRPr lang="en-US" sz="4000" b="1" cap="all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</p:cNvSpPr>
          <p:nvPr>
            <p:ph idx="1"/>
          </p:nvPr>
        </p:nvSpPr>
        <p:spPr>
          <a:xfrm>
            <a:off x="722630" y="2907030"/>
            <a:ext cx="7772400" cy="1499870"/>
          </a:xfrm>
        </p:spPr>
        <p:txBody>
          <a:bodyPr vert="horz" wrap="square" lIns="91440" tIns="45720" rIns="91440" bIns="45720" numCol="1" spcCol="215900" anchor="b"/>
          <a:lstStyle>
            <a:lvl1pPr marL="0" indent="0">
              <a:buNone/>
              <a:defRPr lang="en-US" sz="2000" cap="none">
                <a:solidFill>
                  <a:srgbClr val="8C8C8C"/>
                </a:solidFill>
              </a:defRPr>
            </a:lvl1pPr>
            <a:lvl2pPr marL="457200" indent="0">
              <a:buNone/>
              <a:defRPr lang="en-US" sz="1800" cap="none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 cap="none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 cap="none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 cap="none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 cap="none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 cap="none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 cap="none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 cap="none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5E8F5198-D6B3-DAA7-FD37-20F21F790B75}" type="datetime1">
              <a:rPr/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5C209C99-D7B1-756A-FF98-213FD2D60974}" type="slidenum">
              <a:rPr/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lang="en-US" sz="2800" cap="none"/>
            </a:lvl1pPr>
            <a:lvl2pPr>
              <a:defRPr lang="en-US" sz="2400" cap="none"/>
            </a:lvl2pPr>
            <a:lvl3pPr>
              <a:defRPr lang="en-US" sz="2000" cap="none"/>
            </a:lvl3pPr>
            <a:lvl4pPr>
              <a:defRPr lang="en-US" sz="1800" cap="none"/>
            </a:lvl4pPr>
            <a:lvl5pPr>
              <a:defRPr lang="en-US" sz="1800" cap="none"/>
            </a:lvl5pPr>
            <a:lvl6pPr>
              <a:defRPr lang="en-US" sz="1800" cap="none"/>
            </a:lvl6pPr>
            <a:lvl7pPr>
              <a:defRPr lang="en-US" sz="1800" cap="none"/>
            </a:lvl7pPr>
            <a:lvl8pPr>
              <a:defRPr lang="en-US" sz="1800" cap="none"/>
            </a:lvl8pPr>
            <a:lvl9pPr>
              <a:defRPr lang="en-US" sz="1800" cap="none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lang="en-US" sz="2800" cap="none"/>
            </a:lvl1pPr>
            <a:lvl2pPr>
              <a:defRPr lang="en-US" sz="2400" cap="none"/>
            </a:lvl2pPr>
            <a:lvl3pPr>
              <a:defRPr lang="en-US" sz="2000" cap="none"/>
            </a:lvl3pPr>
            <a:lvl4pPr>
              <a:defRPr lang="en-US" sz="1800" cap="none"/>
            </a:lvl4pPr>
            <a:lvl5pPr>
              <a:defRPr lang="en-US" sz="1800" cap="none"/>
            </a:lvl5pPr>
            <a:lvl6pPr>
              <a:defRPr lang="en-US" sz="1800" cap="none"/>
            </a:lvl6pPr>
            <a:lvl7pPr>
              <a:defRPr lang="en-US" sz="1800" cap="none"/>
            </a:lvl7pPr>
            <a:lvl8pPr>
              <a:defRPr lang="en-US" sz="1800" cap="none"/>
            </a:lvl8pPr>
            <a:lvl9pPr>
              <a:defRPr lang="en-US" sz="1800" cap="none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54356C61-2FB9-609A-F78D-D9CF22C3018C}" type="datetime1">
              <a:rPr/>
            </a:fld>
            <a:endParaRPr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0B03A759-17E6-5651-A8BB-E104E9F55EB4}" type="slidenum">
              <a:rPr/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</p:cNvSpPr>
          <p:nvPr>
            <p:ph idx="1"/>
          </p:nvPr>
        </p:nvSpPr>
        <p:spPr>
          <a:xfrm>
            <a:off x="457200" y="1535430"/>
            <a:ext cx="4040505" cy="639445"/>
          </a:xfrm>
        </p:spPr>
        <p:txBody>
          <a:bodyPr vert="horz" wrap="square" lIns="91440" tIns="45720" rIns="91440" bIns="45720" numCol="1" spcCol="215900" anchor="b"/>
          <a:lstStyle>
            <a:lvl1pPr marL="0" indent="0">
              <a:buNone/>
              <a:defRPr lang="en-US" sz="2400" b="1" cap="none"/>
            </a:lvl1pPr>
            <a:lvl2pPr marL="457200" indent="0">
              <a:buNone/>
              <a:defRPr lang="en-US" sz="2000" b="1" cap="none"/>
            </a:lvl2pPr>
            <a:lvl3pPr marL="914400" indent="0">
              <a:buNone/>
              <a:defRPr lang="en-US" sz="1800" b="1" cap="none"/>
            </a:lvl3pPr>
            <a:lvl4pPr marL="1371600" indent="0">
              <a:buNone/>
              <a:defRPr lang="en-US" sz="1600" b="1" cap="none"/>
            </a:lvl4pPr>
            <a:lvl5pPr marL="1828800" indent="0">
              <a:buNone/>
              <a:defRPr lang="en-US" sz="1600" b="1" cap="none"/>
            </a:lvl5pPr>
            <a:lvl6pPr marL="2286000" indent="0">
              <a:buNone/>
              <a:defRPr lang="en-US" sz="1600" b="1" cap="none"/>
            </a:lvl6pPr>
            <a:lvl7pPr marL="2743200" indent="0">
              <a:buNone/>
              <a:defRPr lang="en-US" sz="1600" b="1" cap="none"/>
            </a:lvl7pPr>
            <a:lvl8pPr marL="3200400" indent="0">
              <a:buNone/>
              <a:defRPr lang="en-US" sz="1600" b="1" cap="none"/>
            </a:lvl8pPr>
            <a:lvl9pPr marL="3657600" indent="0">
              <a:buNone/>
              <a:defRPr lang="en-US" sz="1600" b="1" cap="none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2"/>
          </p:nvPr>
        </p:nvSpPr>
        <p:spPr>
          <a:xfrm>
            <a:off x="457200" y="2174875"/>
            <a:ext cx="4040505" cy="3951605"/>
          </a:xfrm>
        </p:spPr>
        <p:txBody>
          <a:bodyPr/>
          <a:lstStyle>
            <a:lvl1pPr>
              <a:defRPr lang="en-US" sz="2400" cap="none"/>
            </a:lvl1pPr>
            <a:lvl2pPr>
              <a:defRPr lang="en-US" sz="2000" cap="none"/>
            </a:lvl2pPr>
            <a:lvl3pPr>
              <a:defRPr lang="en-US" sz="1800" cap="none"/>
            </a:lvl3pPr>
            <a:lvl4pPr>
              <a:defRPr lang="en-US" sz="1600" cap="none"/>
            </a:lvl4pPr>
            <a:lvl5pPr>
              <a:defRPr lang="en-US" sz="1600" cap="none"/>
            </a:lvl5pPr>
            <a:lvl6pPr>
              <a:defRPr lang="en-US" sz="1600" cap="none"/>
            </a:lvl6pPr>
            <a:lvl7pPr>
              <a:defRPr lang="en-US" sz="1600" cap="none"/>
            </a:lvl7pPr>
            <a:lvl8pPr>
              <a:defRPr lang="en-US" sz="1600" cap="none"/>
            </a:lvl8pPr>
            <a:lvl9pPr>
              <a:defRPr lang="en-US" sz="1600" cap="none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 noChangeArrowheads="1"/>
          </p:cNvSpPr>
          <p:nvPr>
            <p:ph idx="3"/>
          </p:nvPr>
        </p:nvSpPr>
        <p:spPr>
          <a:xfrm>
            <a:off x="4645025" y="1535430"/>
            <a:ext cx="4041775" cy="639445"/>
          </a:xfrm>
        </p:spPr>
        <p:txBody>
          <a:bodyPr vert="horz" wrap="square" lIns="91440" tIns="45720" rIns="91440" bIns="45720" numCol="1" spcCol="215900" anchor="b"/>
          <a:lstStyle>
            <a:lvl1pPr marL="0" indent="0">
              <a:buNone/>
              <a:defRPr lang="en-US" sz="2400" b="1" cap="none"/>
            </a:lvl1pPr>
            <a:lvl2pPr marL="457200" indent="0">
              <a:buNone/>
              <a:defRPr lang="en-US" sz="2000" b="1" cap="none"/>
            </a:lvl2pPr>
            <a:lvl3pPr marL="914400" indent="0">
              <a:buNone/>
              <a:defRPr lang="en-US" sz="1800" b="1" cap="none"/>
            </a:lvl3pPr>
            <a:lvl4pPr marL="1371600" indent="0">
              <a:buNone/>
              <a:defRPr lang="en-US" sz="1600" b="1" cap="none"/>
            </a:lvl4pPr>
            <a:lvl5pPr marL="1828800" indent="0">
              <a:buNone/>
              <a:defRPr lang="en-US" sz="1600" b="1" cap="none"/>
            </a:lvl5pPr>
            <a:lvl6pPr marL="2286000" indent="0">
              <a:buNone/>
              <a:defRPr lang="en-US" sz="1600" b="1" cap="none"/>
            </a:lvl6pPr>
            <a:lvl7pPr marL="2743200" indent="0">
              <a:buNone/>
              <a:defRPr lang="en-US" sz="1600" b="1" cap="none"/>
            </a:lvl7pPr>
            <a:lvl8pPr marL="3200400" indent="0">
              <a:buNone/>
              <a:defRPr lang="en-US" sz="1600" b="1" cap="none"/>
            </a:lvl8pPr>
            <a:lvl9pPr marL="3657600" indent="0">
              <a:buNone/>
              <a:defRPr lang="en-US" sz="1600" b="1" cap="none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4"/>
          </p:nvPr>
        </p:nvSpPr>
        <p:spPr>
          <a:xfrm>
            <a:off x="4645025" y="2174875"/>
            <a:ext cx="4041775" cy="3951605"/>
          </a:xfrm>
        </p:spPr>
        <p:txBody>
          <a:bodyPr/>
          <a:lstStyle>
            <a:lvl1pPr>
              <a:defRPr lang="en-US" sz="2400" cap="none"/>
            </a:lvl1pPr>
            <a:lvl2pPr>
              <a:defRPr lang="en-US" sz="2000" cap="none"/>
            </a:lvl2pPr>
            <a:lvl3pPr>
              <a:defRPr lang="en-US" sz="1800" cap="none"/>
            </a:lvl3pPr>
            <a:lvl4pPr>
              <a:defRPr lang="en-US" sz="1600" cap="none"/>
            </a:lvl4pPr>
            <a:lvl5pPr>
              <a:defRPr lang="en-US" sz="1600" cap="none"/>
            </a:lvl5pPr>
            <a:lvl6pPr>
              <a:defRPr lang="en-US" sz="1600" cap="none"/>
            </a:lvl6pPr>
            <a:lvl7pPr>
              <a:defRPr lang="en-US" sz="1600" cap="none"/>
            </a:lvl7pPr>
            <a:lvl8pPr>
              <a:defRPr lang="en-US" sz="1600" cap="none"/>
            </a:lvl8pPr>
            <a:lvl9pPr>
              <a:defRPr lang="en-US" sz="1600" cap="none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5C85533A-74B1-D0A5-FF3D-82F01D7309D7}" type="datetime1">
              <a:rPr/>
            </a:fld>
            <a:endParaRPr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9" name="Slide Number Placeholder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C5418C2-8CD1-01EE-9FEC-7ABB56A2692F}" type="slidenum">
              <a:rPr/>
            </a:fld>
            <a:endParaRPr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420E5226-68AF-5BA4-E1B6-9EF11CF817CB}" type="datetime1">
              <a:rPr/>
            </a:fld>
            <a:endParaRPr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6AE65E16-5887-B3A8-C95E-AEFD10103FFB}" type="slidenum">
              <a:rPr/>
            </a:fld>
            <a:endParaRPr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44852029-67A9-D0D6-E73D-91836E7311C4}" type="datetime1">
              <a:rPr/>
            </a:fld>
            <a:endParaRPr/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7F2803C5-8B92-7DF5-DC90-7DA04DDE2A28}" type="slidenum">
              <a:rPr/>
            </a:fld>
            <a:endParaRPr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lIns="91440" tIns="45720" rIns="91440" bIns="45720" numCol="1" spcCol="215900" anchor="b"/>
          <a:lstStyle>
            <a:lvl1pPr algn="l">
              <a:defRPr lang="en-US" sz="2000" b="1" cap="none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lang="en-US" sz="3200" cap="none"/>
            </a:lvl1pPr>
            <a:lvl2pPr>
              <a:defRPr lang="en-US" sz="2800" cap="none"/>
            </a:lvl2pPr>
            <a:lvl3pPr>
              <a:defRPr lang="en-US" sz="2400" cap="none"/>
            </a:lvl3pPr>
            <a:lvl4pPr>
              <a:defRPr lang="en-US" sz="2000" cap="none"/>
            </a:lvl4pPr>
            <a:lvl5pPr>
              <a:defRPr lang="en-US" sz="2000" cap="none"/>
            </a:lvl5pPr>
            <a:lvl6pPr>
              <a:defRPr lang="en-US" sz="2000" cap="none"/>
            </a:lvl6pPr>
            <a:lvl7pPr>
              <a:defRPr lang="en-US" sz="2000" cap="none"/>
            </a:lvl7pPr>
            <a:lvl8pPr>
              <a:defRPr lang="en-US" sz="2000" cap="none"/>
            </a:lvl8pPr>
            <a:lvl9pPr>
              <a:defRPr lang="en-US" sz="2000" cap="none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lang="en-US" sz="1400" cap="none"/>
            </a:lvl1pPr>
            <a:lvl2pPr marL="457200" indent="0">
              <a:buNone/>
              <a:defRPr lang="en-US" sz="1200" cap="none"/>
            </a:lvl2pPr>
            <a:lvl3pPr marL="914400" indent="0">
              <a:buNone/>
              <a:defRPr lang="en-US" sz="1000" cap="none"/>
            </a:lvl3pPr>
            <a:lvl4pPr marL="1371600" indent="0">
              <a:buNone/>
              <a:defRPr lang="en-US" sz="900" cap="none"/>
            </a:lvl4pPr>
            <a:lvl5pPr marL="1828800" indent="0">
              <a:buNone/>
              <a:defRPr lang="en-US" sz="900" cap="none"/>
            </a:lvl5pPr>
            <a:lvl6pPr marL="2286000" indent="0">
              <a:buNone/>
              <a:defRPr lang="en-US" sz="900" cap="none"/>
            </a:lvl6pPr>
            <a:lvl7pPr marL="2743200" indent="0">
              <a:buNone/>
              <a:defRPr lang="en-US" sz="900" cap="none"/>
            </a:lvl7pPr>
            <a:lvl8pPr marL="3200400" indent="0">
              <a:buNone/>
              <a:defRPr lang="en-US" sz="900" cap="none"/>
            </a:lvl8pPr>
            <a:lvl9pPr marL="3657600" indent="0">
              <a:buNone/>
              <a:defRPr lang="en-US" sz="900" cap="none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7041A9E0-AE9D-145F-D3F9-580AE7B7250D}" type="datetime1">
              <a:rPr/>
            </a:fld>
            <a:endParaRPr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9EC3695-DBD4-B9C0-9A54-2D95781A6C78}" type="slidenum">
              <a:rPr/>
            </a:fld>
            <a:endParaRPr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1792605" y="4800600"/>
            <a:ext cx="5486400" cy="567055"/>
          </a:xfrm>
        </p:spPr>
        <p:txBody>
          <a:bodyPr vert="horz" wrap="square" lIns="91440" tIns="45720" rIns="91440" bIns="45720" numCol="1" spcCol="215900" anchor="b"/>
          <a:lstStyle>
            <a:lvl1pPr algn="l">
              <a:defRPr lang="en-US" sz="2000" b="1" cap="none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rrowheads="1"/>
          </p:cNvSpPr>
          <p:nvPr>
            <p:ph type="pic" idx="1"/>
          </p:nvPr>
        </p:nvSpPr>
        <p:spPr>
          <a:xfrm>
            <a:off x="1792605" y="612775"/>
            <a:ext cx="5486400" cy="4114800"/>
          </a:xfrm>
        </p:spPr>
        <p:txBody>
          <a:bodyPr/>
          <a:lstStyle>
            <a:lvl1pPr marL="0" indent="0">
              <a:buNone/>
              <a:defRPr lang="en-US" sz="3200" cap="none"/>
            </a:lvl1pPr>
            <a:lvl2pPr marL="457200" indent="0">
              <a:buNone/>
              <a:defRPr lang="en-US" sz="2800" cap="none"/>
            </a:lvl2pPr>
            <a:lvl3pPr marL="914400" indent="0">
              <a:buNone/>
              <a:defRPr lang="en-US" sz="2400" cap="none"/>
            </a:lvl3pPr>
            <a:lvl4pPr marL="1371600" indent="0">
              <a:buNone/>
              <a:defRPr lang="en-US" sz="2000" cap="none"/>
            </a:lvl4pPr>
            <a:lvl5pPr marL="1828800" indent="0">
              <a:buNone/>
              <a:defRPr lang="en-US" sz="2000" cap="none"/>
            </a:lvl5pPr>
            <a:lvl6pPr marL="2286000" indent="0">
              <a:buNone/>
              <a:defRPr lang="en-US" sz="2000" cap="none"/>
            </a:lvl6pPr>
            <a:lvl7pPr marL="2743200" indent="0">
              <a:buNone/>
              <a:defRPr lang="en-US" sz="2000" cap="none"/>
            </a:lvl7pPr>
            <a:lvl8pPr marL="3200400" indent="0">
              <a:buNone/>
              <a:defRPr lang="en-US" sz="2000" cap="none"/>
            </a:lvl8pPr>
            <a:lvl9pPr marL="3657600" indent="0">
              <a:buNone/>
              <a:defRPr lang="en-US" sz="2000" cap="none"/>
            </a:lvl9pPr>
          </a:lstStyle>
          <a:p>
            <a:pPr>
              <a:defRPr lang="en-US"/>
            </a:pP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idx="2"/>
          </p:nvPr>
        </p:nvSpPr>
        <p:spPr>
          <a:xfrm>
            <a:off x="1792605" y="5367655"/>
            <a:ext cx="5486400" cy="804545"/>
          </a:xfrm>
        </p:spPr>
        <p:txBody>
          <a:bodyPr/>
          <a:lstStyle>
            <a:lvl1pPr marL="0" indent="0">
              <a:buNone/>
              <a:defRPr lang="en-US" sz="1400" cap="none"/>
            </a:lvl1pPr>
            <a:lvl2pPr marL="457200" indent="0">
              <a:buNone/>
              <a:defRPr lang="en-US" sz="1200" cap="none"/>
            </a:lvl2pPr>
            <a:lvl3pPr marL="914400" indent="0">
              <a:buNone/>
              <a:defRPr lang="en-US" sz="1000" cap="none"/>
            </a:lvl3pPr>
            <a:lvl4pPr marL="1371600" indent="0">
              <a:buNone/>
              <a:defRPr lang="en-US" sz="900" cap="none"/>
            </a:lvl4pPr>
            <a:lvl5pPr marL="1828800" indent="0">
              <a:buNone/>
              <a:defRPr lang="en-US" sz="900" cap="none"/>
            </a:lvl5pPr>
            <a:lvl6pPr marL="2286000" indent="0">
              <a:buNone/>
              <a:defRPr lang="en-US" sz="900" cap="none"/>
            </a:lvl6pPr>
            <a:lvl7pPr marL="2743200" indent="0">
              <a:buNone/>
              <a:defRPr lang="en-US" sz="900" cap="none"/>
            </a:lvl7pPr>
            <a:lvl8pPr marL="3200400" indent="0">
              <a:buNone/>
              <a:defRPr lang="en-US" sz="900" cap="none"/>
            </a:lvl8pPr>
            <a:lvl9pPr marL="3657600" indent="0">
              <a:buNone/>
              <a:defRPr lang="en-US" sz="900" cap="none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0F55FCE7-A9E2-000A-ACED-5F5FB2A35A0A}" type="datetime1">
              <a:rPr/>
            </a:fld>
            <a:endParaRPr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0E23102D-63E3-76E6-AD9B-95B35ED55BC0}" type="slidenum">
              <a:rPr/>
            </a:fld>
            <a:endParaRPr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>
            <a:lvl1pPr algn="l">
              <a:defRPr lang="en-US" sz="1200" cap="none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14D1C15-5BFC-18EA-B2F5-ADBF52BB44F8}" type="datetime1">
              <a:rPr/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>
            <a:lvl1pPr algn="ctr">
              <a:defRPr lang="en-US" sz="1200" cap="none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/>
          <a:lstStyle>
            <a:lvl1pPr algn="r">
              <a:defRPr lang="en-US" sz="1200" cap="none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ED859F9-B7A3-8DAF-ED60-41FA172E1B14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44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32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–"/>
        <a:defRPr lang="en-US" sz="2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24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–"/>
        <a:defRPr lang="en-US" sz="20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»"/>
        <a:defRPr lang="en-US" sz="20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20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20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20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en-US" sz="20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lang="en-US" sz="1800" b="0" i="0" u="none" strike="noStrike" kern="1" cap="none" spc="0" baseline="0">
          <a:solidFill>
            <a:schemeClr val="tx1"/>
          </a:solidFill>
          <a:effectLst/>
          <a:latin typeface="Calibri" panose="020F0502020204030204" pitchFamily="2" charset="0"/>
          <a:ea typeface="Calibri" panose="020F0502020204030204" pitchFamily="2" charset="0"/>
          <a:cs typeface="Calibri" panose="020F0502020204030204" pitchFamily="2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22.svg"/><Relationship Id="rId5" Type="http://schemas.openxmlformats.org/officeDocument/2006/relationships/image" Target="../media/image40.png"/><Relationship Id="rId4" Type="http://schemas.openxmlformats.org/officeDocument/2006/relationships/image" Target="../media/image4.svg"/><Relationship Id="rId3" Type="http://schemas.openxmlformats.org/officeDocument/2006/relationships/image" Target="../media/image39.png"/><Relationship Id="rId2" Type="http://schemas.openxmlformats.org/officeDocument/2006/relationships/image" Target="../media/image2.sv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7.svg"/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6.sv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jpeg"/><Relationship Id="rId1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10.png"/><Relationship Id="rId7" Type="http://schemas.openxmlformats.org/officeDocument/2006/relationships/image" Target="../media/image33.jpe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Relationship Id="rId3" Type="http://schemas.openxmlformats.org/officeDocument/2006/relationships/image" Target="../media/image28.png"/><Relationship Id="rId2" Type="http://schemas.openxmlformats.org/officeDocument/2006/relationships/image" Target="../media/image3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5.svg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DB6C2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057435" y="3749017"/>
            <a:ext cx="79117" cy="3302831"/>
            <a:chOff x="0" y="0"/>
            <a:chExt cx="20837" cy="8698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37" cy="869881"/>
            </a:xfrm>
            <a:custGeom>
              <a:avLst/>
              <a:gdLst/>
              <a:ahLst/>
              <a:cxnLst/>
              <a:rect l="l" t="t" r="r" b="b"/>
              <a:pathLst>
                <a:path w="20837" h="869881">
                  <a:moveTo>
                    <a:pt x="0" y="0"/>
                  </a:moveTo>
                  <a:lnTo>
                    <a:pt x="20837" y="0"/>
                  </a:lnTo>
                  <a:lnTo>
                    <a:pt x="20837" y="869881"/>
                  </a:lnTo>
                  <a:lnTo>
                    <a:pt x="0" y="869881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0837" cy="888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610549" y="998733"/>
            <a:ext cx="1553945" cy="1553945"/>
          </a:xfrm>
          <a:custGeom>
            <a:avLst/>
            <a:gdLst/>
            <a:ahLst/>
            <a:cxnLst/>
            <a:rect l="l" t="t" r="r" b="b"/>
            <a:pathLst>
              <a:path w="1553945" h="1553945">
                <a:moveTo>
                  <a:pt x="0" y="0"/>
                </a:moveTo>
                <a:lnTo>
                  <a:pt x="1553945" y="0"/>
                </a:lnTo>
                <a:lnTo>
                  <a:pt x="1553945" y="1553945"/>
                </a:lnTo>
                <a:lnTo>
                  <a:pt x="0" y="15539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51805" y="3606142"/>
            <a:ext cx="7465693" cy="132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75"/>
              </a:lnSpc>
            </a:pPr>
            <a:r>
              <a:rPr lang="en-US" sz="7770" b="1" spc="-155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Lenguajes de</a:t>
            </a:r>
            <a:endParaRPr lang="en-US" sz="7770" b="1" spc="-155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7521" y="4962525"/>
            <a:ext cx="8515150" cy="169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75"/>
              </a:lnSpc>
            </a:pPr>
            <a:r>
              <a:rPr lang="en-US" sz="9910" spc="-19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Programación</a:t>
            </a:r>
            <a:endParaRPr lang="en-US" sz="9910" spc="-19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40607" y="1361214"/>
            <a:ext cx="4544113" cy="838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5"/>
              </a:lnSpc>
            </a:pPr>
            <a:r>
              <a:rPr lang="en-US" sz="2860" spc="-57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Facultad de Matemática y Computación</a:t>
            </a:r>
            <a:endParaRPr lang="en-US" sz="2860" spc="-57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24050" y="8186420"/>
            <a:ext cx="4201795" cy="4201160"/>
            <a:chOff x="-1924050" y="8186420"/>
            <a:chExt cx="4201795" cy="4201160"/>
          </a:xfrm>
        </p:grpSpPr>
        <p:sp>
          <p:nvSpPr>
            <p:cNvPr id="4" name="Freeform 3"/>
            <p:cNvSpPr/>
            <p:nvPr/>
          </p:nvSpPr>
          <p:spPr>
            <a:xfrm>
              <a:off x="-1924050" y="8186420"/>
              <a:ext cx="4201795" cy="4201160"/>
            </a:xfrm>
            <a:custGeom>
              <a:avLst/>
              <a:gdLst/>
              <a:ahLst/>
              <a:cxnLst/>
              <a:rect l="0" t="0" r="4201795" b="4201160"/>
              <a:pathLst>
                <a:path w="4201795" h="4201160">
                  <a:moveTo>
                    <a:pt x="2100897" y="0"/>
                  </a:moveTo>
                  <a:cubicBezTo>
                    <a:pt x="940601" y="0"/>
                    <a:pt x="0" y="940459"/>
                    <a:pt x="0" y="2100580"/>
                  </a:cubicBezTo>
                  <a:cubicBezTo>
                    <a:pt x="0" y="3260701"/>
                    <a:pt x="940601" y="4201160"/>
                    <a:pt x="2100897" y="4201160"/>
                  </a:cubicBezTo>
                  <a:cubicBezTo>
                    <a:pt x="3261193" y="4201160"/>
                    <a:pt x="4201795" y="3260701"/>
                    <a:pt x="4201795" y="2100580"/>
                  </a:cubicBezTo>
                  <a:cubicBezTo>
                    <a:pt x="4201795" y="940459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E85D1A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3" name="TextBox 4"/>
            <p:cNvSpPr/>
            <p:nvPr/>
          </p:nvSpPr>
          <p:spPr>
            <a:xfrm>
              <a:off x="-1530350" y="8383270"/>
              <a:ext cx="3414395" cy="3610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19730" y="-1868170"/>
            <a:ext cx="4201795" cy="4201795"/>
            <a:chOff x="15619730" y="-1868170"/>
            <a:chExt cx="4201795" cy="4201795"/>
          </a:xfrm>
        </p:grpSpPr>
        <p:sp>
          <p:nvSpPr>
            <p:cNvPr id="7" name="Freeform 6"/>
            <p:cNvSpPr/>
            <p:nvPr/>
          </p:nvSpPr>
          <p:spPr>
            <a:xfrm>
              <a:off x="15619730" y="-1868170"/>
              <a:ext cx="4201795" cy="4201795"/>
            </a:xfrm>
            <a:custGeom>
              <a:avLst/>
              <a:gdLst/>
              <a:ahLst/>
              <a:cxnLst/>
              <a:rect l="0" t="0" r="4201795" b="4201795"/>
              <a:pathLst>
                <a:path w="4201795" h="4201795">
                  <a:moveTo>
                    <a:pt x="2100897" y="0"/>
                  </a:moveTo>
                  <a:cubicBezTo>
                    <a:pt x="940601" y="0"/>
                    <a:pt x="0" y="940601"/>
                    <a:pt x="0" y="2100897"/>
                  </a:cubicBezTo>
                  <a:cubicBezTo>
                    <a:pt x="0" y="3261193"/>
                    <a:pt x="940601" y="4201795"/>
                    <a:pt x="2100897" y="4201795"/>
                  </a:cubicBezTo>
                  <a:cubicBezTo>
                    <a:pt x="3261193" y="4201795"/>
                    <a:pt x="4201795" y="3261193"/>
                    <a:pt x="4201795" y="2100897"/>
                  </a:cubicBezTo>
                  <a:cubicBezTo>
                    <a:pt x="4201795" y="940601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A93700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6" name="TextBox 7"/>
            <p:cNvSpPr/>
            <p:nvPr/>
          </p:nvSpPr>
          <p:spPr>
            <a:xfrm>
              <a:off x="16013430" y="-1671320"/>
              <a:ext cx="3414395" cy="36112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9" name="Freeform 9"/>
          <p:cNvSpPr/>
          <p:nvPr/>
        </p:nvSpPr>
        <p:spPr>
          <a:xfrm>
            <a:off x="3281045" y="3133725"/>
            <a:ext cx="13375005" cy="6795770"/>
          </a:xfrm>
          <a:custGeom>
            <a:avLst/>
            <a:gdLst/>
            <a:ahLst/>
            <a:cxnLst/>
            <a:rect l="0" t="0" r="13375005" b="6795770"/>
            <a:pathLst>
              <a:path w="13375005" h="6795770">
                <a:moveTo>
                  <a:pt x="0" y="0"/>
                </a:moveTo>
                <a:lnTo>
                  <a:pt x="13375006" y="0"/>
                </a:lnTo>
                <a:lnTo>
                  <a:pt x="13375006" y="6795770"/>
                </a:lnTo>
                <a:lnTo>
                  <a:pt x="0" y="679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0" name="TextBox 10"/>
          <p:cNvSpPr/>
          <p:nvPr/>
        </p:nvSpPr>
        <p:spPr>
          <a:xfrm>
            <a:off x="2277745" y="2228850"/>
            <a:ext cx="6817995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4900"/>
              </a:lnSpc>
              <a:spcBef>
                <a:spcPts val="0"/>
              </a:spcBef>
              <a:defRPr lang="en-US"/>
            </a:pPr>
            <a:r>
              <a:rPr lang="en-US" sz="3265" b="1" cap="none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Result</a:t>
            </a:r>
            <a:r>
              <a:rPr lang="en-US" sz="3265" cap="none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 :Ejemplo basico</a:t>
            </a:r>
            <a:endParaRPr lang="en-US" sz="3265" cap="none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1" name="TextBox 11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595" y="3749040"/>
            <a:ext cx="3240405" cy="6504305"/>
          </a:xfrm>
          <a:custGeom>
            <a:avLst/>
            <a:gdLst/>
            <a:ahLst/>
            <a:cxnLst/>
            <a:rect l="0" t="0" r="3240405" b="6504305"/>
            <a:pathLst>
              <a:path w="3240405" h="6504305">
                <a:moveTo>
                  <a:pt x="0" y="0"/>
                </a:moveTo>
                <a:lnTo>
                  <a:pt x="3240405" y="0"/>
                </a:lnTo>
                <a:lnTo>
                  <a:pt x="3240405" y="6504303"/>
                </a:lnTo>
                <a:lnTo>
                  <a:pt x="0" y="65043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grpSp>
        <p:nvGrpSpPr>
          <p:cNvPr id="3" name="Group 3"/>
          <p:cNvGrpSpPr/>
          <p:nvPr/>
        </p:nvGrpSpPr>
        <p:grpSpPr>
          <a:xfrm>
            <a:off x="13032105" y="-1448435"/>
            <a:ext cx="5255895" cy="13183870"/>
            <a:chOff x="13032105" y="-1448435"/>
            <a:chExt cx="5255895" cy="13183870"/>
          </a:xfrm>
        </p:grpSpPr>
        <p:sp>
          <p:nvSpPr>
            <p:cNvPr id="5" name="Freeform 4"/>
            <p:cNvSpPr/>
            <p:nvPr/>
          </p:nvSpPr>
          <p:spPr>
            <a:xfrm>
              <a:off x="13032105" y="-1448435"/>
              <a:ext cx="5255895" cy="13183870"/>
            </a:xfrm>
            <a:custGeom>
              <a:avLst/>
              <a:gdLst/>
              <a:ahLst/>
              <a:cxnLst/>
              <a:rect l="0" t="0" r="5255895" b="13183870"/>
              <a:pathLst>
                <a:path w="5255895" h="13183870">
                  <a:moveTo>
                    <a:pt x="0" y="0"/>
                  </a:moveTo>
                  <a:lnTo>
                    <a:pt x="5255895" y="0"/>
                  </a:lnTo>
                  <a:lnTo>
                    <a:pt x="5255895" y="13183870"/>
                  </a:lnTo>
                  <a:lnTo>
                    <a:pt x="0" y="13183870"/>
                  </a:lnTo>
                  <a:close/>
                </a:path>
              </a:pathLst>
            </a:custGeom>
            <a:solidFill>
              <a:srgbClr val="E85D1A"/>
            </a:solidFill>
            <a:ln>
              <a:noFill/>
            </a:ln>
            <a:effectLst/>
          </p:spPr>
        </p:sp>
        <p:sp>
          <p:nvSpPr>
            <p:cNvPr id="4" name="TextBox 5"/>
            <p:cNvSpPr/>
            <p:nvPr/>
          </p:nvSpPr>
          <p:spPr>
            <a:xfrm>
              <a:off x="13032105" y="-1520825"/>
              <a:ext cx="5255895" cy="132562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algn="ctr">
                <a:lnSpc>
                  <a:spcPts val="2855"/>
                </a:lnSpc>
                <a:defRPr lang="en-US"/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9432925" y="1525905"/>
            <a:ext cx="7235190" cy="7235190"/>
          </a:xfrm>
          <a:custGeom>
            <a:avLst/>
            <a:gdLst/>
            <a:ahLst/>
            <a:cxnLst/>
            <a:rect l="0" t="0" r="7235190" b="7235190"/>
            <a:pathLst>
              <a:path w="7235190" h="7235190">
                <a:moveTo>
                  <a:pt x="0" y="0"/>
                </a:moveTo>
                <a:lnTo>
                  <a:pt x="7235190" y="0"/>
                </a:lnTo>
                <a:lnTo>
                  <a:pt x="7235190" y="7235191"/>
                </a:lnTo>
                <a:lnTo>
                  <a:pt x="0" y="723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grpSp>
        <p:nvGrpSpPr>
          <p:cNvPr id="7" name="Group 7"/>
          <p:cNvGrpSpPr/>
          <p:nvPr/>
        </p:nvGrpSpPr>
        <p:grpSpPr>
          <a:xfrm>
            <a:off x="1057275" y="3489325"/>
            <a:ext cx="79375" cy="3562350"/>
            <a:chOff x="1057275" y="3489325"/>
            <a:chExt cx="79375" cy="3562350"/>
          </a:xfrm>
        </p:grpSpPr>
        <p:sp>
          <p:nvSpPr>
            <p:cNvPr id="9" name="Freeform 8"/>
            <p:cNvSpPr/>
            <p:nvPr/>
          </p:nvSpPr>
          <p:spPr>
            <a:xfrm>
              <a:off x="1057275" y="3489325"/>
              <a:ext cx="79375" cy="3562350"/>
            </a:xfrm>
            <a:custGeom>
              <a:avLst/>
              <a:gdLst/>
              <a:ahLst/>
              <a:cxnLst/>
              <a:rect l="0" t="0" r="79375" b="3562350"/>
              <a:pathLst>
                <a:path w="79375" h="3562350">
                  <a:moveTo>
                    <a:pt x="0" y="0"/>
                  </a:moveTo>
                  <a:lnTo>
                    <a:pt x="79375" y="0"/>
                  </a:lnTo>
                  <a:lnTo>
                    <a:pt x="79375" y="3562350"/>
                  </a:lnTo>
                  <a:lnTo>
                    <a:pt x="0" y="3562350"/>
                  </a:lnTo>
                  <a:close/>
                </a:path>
              </a:pathLst>
            </a:custGeom>
            <a:solidFill>
              <a:srgbClr val="A93700"/>
            </a:solidFill>
            <a:ln>
              <a:noFill/>
            </a:ln>
            <a:effectLst/>
          </p:spPr>
        </p:sp>
        <p:sp>
          <p:nvSpPr>
            <p:cNvPr id="8" name="TextBox 9"/>
            <p:cNvSpPr/>
            <p:nvPr/>
          </p:nvSpPr>
          <p:spPr>
            <a:xfrm>
              <a:off x="1057275" y="3416935"/>
              <a:ext cx="79375" cy="36347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855"/>
                </a:lnSpc>
                <a:spcBef>
                  <a:spcPts val="0"/>
                </a:spcBef>
                <a:defRPr lang="en-US"/>
              </a:pPr>
            </a:p>
          </p:txBody>
        </p:sp>
      </p:grpSp>
      <p:sp>
        <p:nvSpPr>
          <p:cNvPr id="10" name="TextBox 10"/>
          <p:cNvSpPr/>
          <p:nvPr/>
        </p:nvSpPr>
        <p:spPr>
          <a:xfrm>
            <a:off x="1057275" y="4117975"/>
            <a:ext cx="3930650" cy="1908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7750"/>
              </a:lnSpc>
              <a:spcBef>
                <a:spcPts val="0"/>
              </a:spcBef>
              <a:defRPr lang="en-US"/>
            </a:pPr>
            <a:r>
              <a:rPr lang="en-US" sz="5165" cap="none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¿Qué es un Trait?</a:t>
            </a:r>
            <a:endParaRPr lang="en-US" sz="5165" cap="none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222355" y="3168015"/>
            <a:ext cx="3620135" cy="3950970"/>
          </a:xfrm>
          <a:custGeom>
            <a:avLst/>
            <a:gdLst/>
            <a:ahLst/>
            <a:cxnLst/>
            <a:rect l="0" t="0" r="3620135" b="3950970"/>
            <a:pathLst>
              <a:path w="3620135" h="3950970">
                <a:moveTo>
                  <a:pt x="0" y="0"/>
                </a:moveTo>
                <a:lnTo>
                  <a:pt x="3620135" y="0"/>
                </a:lnTo>
                <a:lnTo>
                  <a:pt x="3620135" y="3950970"/>
                </a:lnTo>
                <a:lnTo>
                  <a:pt x="0" y="395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2" name="Freeform 12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3" name="TextBox 13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24050" y="8186420"/>
            <a:ext cx="4201795" cy="4201160"/>
            <a:chOff x="-1924050" y="8186420"/>
            <a:chExt cx="4201795" cy="4201160"/>
          </a:xfrm>
        </p:grpSpPr>
        <p:sp>
          <p:nvSpPr>
            <p:cNvPr id="4" name="Freeform 3"/>
            <p:cNvSpPr/>
            <p:nvPr/>
          </p:nvSpPr>
          <p:spPr>
            <a:xfrm>
              <a:off x="-1924050" y="8186420"/>
              <a:ext cx="4201795" cy="4201160"/>
            </a:xfrm>
            <a:custGeom>
              <a:avLst/>
              <a:gdLst/>
              <a:ahLst/>
              <a:cxnLst/>
              <a:rect l="0" t="0" r="4201795" b="4201160"/>
              <a:pathLst>
                <a:path w="4201795" h="4201160">
                  <a:moveTo>
                    <a:pt x="2100897" y="0"/>
                  </a:moveTo>
                  <a:cubicBezTo>
                    <a:pt x="940601" y="0"/>
                    <a:pt x="0" y="940459"/>
                    <a:pt x="0" y="2100580"/>
                  </a:cubicBezTo>
                  <a:cubicBezTo>
                    <a:pt x="0" y="3260701"/>
                    <a:pt x="940601" y="4201160"/>
                    <a:pt x="2100897" y="4201160"/>
                  </a:cubicBezTo>
                  <a:cubicBezTo>
                    <a:pt x="3261193" y="4201160"/>
                    <a:pt x="4201795" y="3260701"/>
                    <a:pt x="4201795" y="2100580"/>
                  </a:cubicBezTo>
                  <a:cubicBezTo>
                    <a:pt x="4201795" y="940459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E85D1A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3" name="TextBox 4"/>
            <p:cNvSpPr/>
            <p:nvPr/>
          </p:nvSpPr>
          <p:spPr>
            <a:xfrm>
              <a:off x="-1530350" y="8383270"/>
              <a:ext cx="3414395" cy="3610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19730" y="-1868170"/>
            <a:ext cx="4201795" cy="4201795"/>
            <a:chOff x="15619730" y="-1868170"/>
            <a:chExt cx="4201795" cy="4201795"/>
          </a:xfrm>
        </p:grpSpPr>
        <p:sp>
          <p:nvSpPr>
            <p:cNvPr id="7" name="Freeform 6"/>
            <p:cNvSpPr/>
            <p:nvPr/>
          </p:nvSpPr>
          <p:spPr>
            <a:xfrm>
              <a:off x="15619730" y="-1868170"/>
              <a:ext cx="4201795" cy="4201795"/>
            </a:xfrm>
            <a:custGeom>
              <a:avLst/>
              <a:gdLst/>
              <a:ahLst/>
              <a:cxnLst/>
              <a:rect l="0" t="0" r="4201795" b="4201795"/>
              <a:pathLst>
                <a:path w="4201795" h="4201795">
                  <a:moveTo>
                    <a:pt x="2100897" y="0"/>
                  </a:moveTo>
                  <a:cubicBezTo>
                    <a:pt x="940601" y="0"/>
                    <a:pt x="0" y="940601"/>
                    <a:pt x="0" y="2100897"/>
                  </a:cubicBezTo>
                  <a:cubicBezTo>
                    <a:pt x="0" y="3261193"/>
                    <a:pt x="940601" y="4201795"/>
                    <a:pt x="2100897" y="4201795"/>
                  </a:cubicBezTo>
                  <a:cubicBezTo>
                    <a:pt x="3261193" y="4201795"/>
                    <a:pt x="4201795" y="3261193"/>
                    <a:pt x="4201795" y="2100897"/>
                  </a:cubicBezTo>
                  <a:cubicBezTo>
                    <a:pt x="4201795" y="940601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A93700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6" name="TextBox 7"/>
            <p:cNvSpPr/>
            <p:nvPr/>
          </p:nvSpPr>
          <p:spPr>
            <a:xfrm>
              <a:off x="16013430" y="-1671320"/>
              <a:ext cx="3414395" cy="36112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9" name="Freeform 9"/>
          <p:cNvSpPr/>
          <p:nvPr/>
        </p:nvSpPr>
        <p:spPr>
          <a:xfrm>
            <a:off x="3281045" y="3437890"/>
            <a:ext cx="10328275" cy="6440170"/>
          </a:xfrm>
          <a:custGeom>
            <a:avLst/>
            <a:gdLst/>
            <a:ahLst/>
            <a:cxnLst/>
            <a:rect l="0" t="0" r="10328275" b="6440170"/>
            <a:pathLst>
              <a:path w="10328275" h="6440170">
                <a:moveTo>
                  <a:pt x="0" y="0"/>
                </a:moveTo>
                <a:lnTo>
                  <a:pt x="10328276" y="0"/>
                </a:lnTo>
                <a:lnTo>
                  <a:pt x="10328276" y="6440170"/>
                </a:lnTo>
                <a:lnTo>
                  <a:pt x="0" y="6440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1090" b="-1090"/>
            </a:stretch>
          </a:blipFill>
          <a:ln>
            <a:noFill/>
          </a:ln>
          <a:effectLst/>
        </p:spPr>
      </p:sp>
      <p:sp>
        <p:nvSpPr>
          <p:cNvPr id="10" name="TextBox 10"/>
          <p:cNvSpPr/>
          <p:nvPr/>
        </p:nvSpPr>
        <p:spPr>
          <a:xfrm>
            <a:off x="2277745" y="2228850"/>
            <a:ext cx="6817995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4900"/>
              </a:lnSpc>
              <a:spcBef>
                <a:spcPts val="0"/>
              </a:spcBef>
              <a:defRPr lang="en-US"/>
            </a:pPr>
            <a:r>
              <a:rPr lang="en-US" sz="3265" b="1" cap="none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Trait</a:t>
            </a:r>
            <a:r>
              <a:rPr lang="en-US" sz="3265" cap="none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 :Ejemplo basico</a:t>
            </a:r>
            <a:endParaRPr lang="en-US" sz="3265" cap="none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1" name="TextBox 11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24050" y="8186420"/>
            <a:ext cx="4201795" cy="4201160"/>
            <a:chOff x="-1924050" y="8186420"/>
            <a:chExt cx="4201795" cy="4201160"/>
          </a:xfrm>
        </p:grpSpPr>
        <p:sp>
          <p:nvSpPr>
            <p:cNvPr id="4" name="Freeform 3"/>
            <p:cNvSpPr/>
            <p:nvPr/>
          </p:nvSpPr>
          <p:spPr>
            <a:xfrm>
              <a:off x="-1924050" y="8186420"/>
              <a:ext cx="4201795" cy="4201160"/>
            </a:xfrm>
            <a:custGeom>
              <a:avLst/>
              <a:gdLst/>
              <a:ahLst/>
              <a:cxnLst/>
              <a:rect l="0" t="0" r="4201795" b="4201160"/>
              <a:pathLst>
                <a:path w="4201795" h="4201160">
                  <a:moveTo>
                    <a:pt x="2100897" y="0"/>
                  </a:moveTo>
                  <a:cubicBezTo>
                    <a:pt x="940601" y="0"/>
                    <a:pt x="0" y="940459"/>
                    <a:pt x="0" y="2100580"/>
                  </a:cubicBezTo>
                  <a:cubicBezTo>
                    <a:pt x="0" y="3260701"/>
                    <a:pt x="940601" y="4201160"/>
                    <a:pt x="2100897" y="4201160"/>
                  </a:cubicBezTo>
                  <a:cubicBezTo>
                    <a:pt x="3261193" y="4201160"/>
                    <a:pt x="4201795" y="3260701"/>
                    <a:pt x="4201795" y="2100580"/>
                  </a:cubicBezTo>
                  <a:cubicBezTo>
                    <a:pt x="4201795" y="940459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E85D1A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3" name="TextBox 4"/>
            <p:cNvSpPr/>
            <p:nvPr/>
          </p:nvSpPr>
          <p:spPr>
            <a:xfrm>
              <a:off x="-1530350" y="8383270"/>
              <a:ext cx="3414395" cy="3610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19730" y="-1868170"/>
            <a:ext cx="4201795" cy="4201795"/>
            <a:chOff x="15619730" y="-1868170"/>
            <a:chExt cx="4201795" cy="4201795"/>
          </a:xfrm>
        </p:grpSpPr>
        <p:sp>
          <p:nvSpPr>
            <p:cNvPr id="7" name="Freeform 6"/>
            <p:cNvSpPr/>
            <p:nvPr/>
          </p:nvSpPr>
          <p:spPr>
            <a:xfrm>
              <a:off x="15619730" y="-1868170"/>
              <a:ext cx="4201795" cy="4201795"/>
            </a:xfrm>
            <a:custGeom>
              <a:avLst/>
              <a:gdLst/>
              <a:ahLst/>
              <a:cxnLst/>
              <a:rect l="0" t="0" r="4201795" b="4201795"/>
              <a:pathLst>
                <a:path w="4201795" h="4201795">
                  <a:moveTo>
                    <a:pt x="2100897" y="0"/>
                  </a:moveTo>
                  <a:cubicBezTo>
                    <a:pt x="940601" y="0"/>
                    <a:pt x="0" y="940601"/>
                    <a:pt x="0" y="2100897"/>
                  </a:cubicBezTo>
                  <a:cubicBezTo>
                    <a:pt x="0" y="3261193"/>
                    <a:pt x="940601" y="4201795"/>
                    <a:pt x="2100897" y="4201795"/>
                  </a:cubicBezTo>
                  <a:cubicBezTo>
                    <a:pt x="3261193" y="4201795"/>
                    <a:pt x="4201795" y="3261193"/>
                    <a:pt x="4201795" y="2100897"/>
                  </a:cubicBezTo>
                  <a:cubicBezTo>
                    <a:pt x="4201795" y="940601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A93700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6" name="TextBox 7"/>
            <p:cNvSpPr/>
            <p:nvPr/>
          </p:nvSpPr>
          <p:spPr>
            <a:xfrm>
              <a:off x="16013430" y="-1671320"/>
              <a:ext cx="3414395" cy="36112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9" name="Freeform 9"/>
          <p:cNvSpPr/>
          <p:nvPr/>
        </p:nvSpPr>
        <p:spPr>
          <a:xfrm>
            <a:off x="3281045" y="3279140"/>
            <a:ext cx="9248140" cy="6728460"/>
          </a:xfrm>
          <a:custGeom>
            <a:avLst/>
            <a:gdLst/>
            <a:ahLst/>
            <a:cxnLst/>
            <a:rect l="0" t="0" r="9248140" b="6728460"/>
            <a:pathLst>
              <a:path w="9248140" h="6728460">
                <a:moveTo>
                  <a:pt x="0" y="0"/>
                </a:moveTo>
                <a:lnTo>
                  <a:pt x="9248141" y="0"/>
                </a:lnTo>
                <a:lnTo>
                  <a:pt x="9248141" y="6728459"/>
                </a:lnTo>
                <a:lnTo>
                  <a:pt x="0" y="6728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0" name="TextBox 10"/>
          <p:cNvSpPr/>
          <p:nvPr/>
        </p:nvSpPr>
        <p:spPr>
          <a:xfrm>
            <a:off x="3281045" y="2095500"/>
            <a:ext cx="6817995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4900"/>
              </a:lnSpc>
              <a:spcBef>
                <a:spcPts val="0"/>
              </a:spcBef>
              <a:defRPr lang="en-US"/>
            </a:pPr>
            <a:r>
              <a:rPr lang="en-US" sz="3265" b="1" cap="none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Trait</a:t>
            </a:r>
            <a:r>
              <a:rPr lang="en-US" sz="3265" cap="none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 : Con tipo asociado.</a:t>
            </a:r>
            <a:endParaRPr lang="en-US" sz="3265" cap="none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1" name="TextBox 11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24050" y="8186420"/>
            <a:ext cx="4201795" cy="4201160"/>
            <a:chOff x="-1924050" y="8186420"/>
            <a:chExt cx="4201795" cy="4201160"/>
          </a:xfrm>
        </p:grpSpPr>
        <p:sp>
          <p:nvSpPr>
            <p:cNvPr id="4" name="Freeform 3"/>
            <p:cNvSpPr/>
            <p:nvPr/>
          </p:nvSpPr>
          <p:spPr>
            <a:xfrm>
              <a:off x="-1924050" y="8186420"/>
              <a:ext cx="4201795" cy="4201160"/>
            </a:xfrm>
            <a:custGeom>
              <a:avLst/>
              <a:gdLst/>
              <a:ahLst/>
              <a:cxnLst/>
              <a:rect l="0" t="0" r="4201795" b="4201160"/>
              <a:pathLst>
                <a:path w="4201795" h="4201160">
                  <a:moveTo>
                    <a:pt x="2100897" y="0"/>
                  </a:moveTo>
                  <a:cubicBezTo>
                    <a:pt x="940601" y="0"/>
                    <a:pt x="0" y="940459"/>
                    <a:pt x="0" y="2100580"/>
                  </a:cubicBezTo>
                  <a:cubicBezTo>
                    <a:pt x="0" y="3260701"/>
                    <a:pt x="940601" y="4201160"/>
                    <a:pt x="2100897" y="4201160"/>
                  </a:cubicBezTo>
                  <a:cubicBezTo>
                    <a:pt x="3261193" y="4201160"/>
                    <a:pt x="4201795" y="3260701"/>
                    <a:pt x="4201795" y="2100580"/>
                  </a:cubicBezTo>
                  <a:cubicBezTo>
                    <a:pt x="4201795" y="940459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E85D1A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3" name="TextBox 4"/>
            <p:cNvSpPr/>
            <p:nvPr/>
          </p:nvSpPr>
          <p:spPr>
            <a:xfrm>
              <a:off x="-1530350" y="8383270"/>
              <a:ext cx="3414395" cy="3610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19730" y="-1868170"/>
            <a:ext cx="4201795" cy="4201795"/>
            <a:chOff x="15619730" y="-1868170"/>
            <a:chExt cx="4201795" cy="4201795"/>
          </a:xfrm>
        </p:grpSpPr>
        <p:sp>
          <p:nvSpPr>
            <p:cNvPr id="7" name="Freeform 6"/>
            <p:cNvSpPr/>
            <p:nvPr/>
          </p:nvSpPr>
          <p:spPr>
            <a:xfrm>
              <a:off x="15619730" y="-1868170"/>
              <a:ext cx="4201795" cy="4201795"/>
            </a:xfrm>
            <a:custGeom>
              <a:avLst/>
              <a:gdLst/>
              <a:ahLst/>
              <a:cxnLst/>
              <a:rect l="0" t="0" r="4201795" b="4201795"/>
              <a:pathLst>
                <a:path w="4201795" h="4201795">
                  <a:moveTo>
                    <a:pt x="2100897" y="0"/>
                  </a:moveTo>
                  <a:cubicBezTo>
                    <a:pt x="940601" y="0"/>
                    <a:pt x="0" y="940601"/>
                    <a:pt x="0" y="2100897"/>
                  </a:cubicBezTo>
                  <a:cubicBezTo>
                    <a:pt x="0" y="3261193"/>
                    <a:pt x="940601" y="4201795"/>
                    <a:pt x="2100897" y="4201795"/>
                  </a:cubicBezTo>
                  <a:cubicBezTo>
                    <a:pt x="3261193" y="4201795"/>
                    <a:pt x="4201795" y="3261193"/>
                    <a:pt x="4201795" y="2100897"/>
                  </a:cubicBezTo>
                  <a:cubicBezTo>
                    <a:pt x="4201795" y="940601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A93700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6" name="TextBox 7"/>
            <p:cNvSpPr/>
            <p:nvPr/>
          </p:nvSpPr>
          <p:spPr>
            <a:xfrm>
              <a:off x="16013430" y="-1671320"/>
              <a:ext cx="3414395" cy="36112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9" name="Freeform 9"/>
          <p:cNvSpPr/>
          <p:nvPr/>
        </p:nvSpPr>
        <p:spPr>
          <a:xfrm>
            <a:off x="2335530" y="2828290"/>
            <a:ext cx="10671810" cy="7125335"/>
          </a:xfrm>
          <a:custGeom>
            <a:avLst/>
            <a:gdLst/>
            <a:ahLst/>
            <a:cxnLst/>
            <a:rect l="0" t="0" r="10671810" b="7125335"/>
            <a:pathLst>
              <a:path w="10671810" h="7125335">
                <a:moveTo>
                  <a:pt x="0" y="0"/>
                </a:moveTo>
                <a:lnTo>
                  <a:pt x="10671810" y="0"/>
                </a:lnTo>
                <a:lnTo>
                  <a:pt x="10671810" y="7125334"/>
                </a:lnTo>
                <a:lnTo>
                  <a:pt x="0" y="7125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0" name="TextBox 10"/>
          <p:cNvSpPr/>
          <p:nvPr/>
        </p:nvSpPr>
        <p:spPr>
          <a:xfrm>
            <a:off x="2277745" y="2228850"/>
            <a:ext cx="10251440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4900"/>
              </a:lnSpc>
              <a:spcBef>
                <a:spcPts val="0"/>
              </a:spcBef>
              <a:defRPr lang="en-US"/>
            </a:pPr>
            <a:r>
              <a:rPr lang="en-US" sz="3265" b="1" cap="none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Trait</a:t>
            </a:r>
            <a:r>
              <a:rPr lang="en-US" sz="3265" cap="none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 : Con método que Retorna un Valor Concreto</a:t>
            </a:r>
            <a:endParaRPr lang="en-US" sz="3265" cap="none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1" name="TextBox 11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24050" y="8186420"/>
            <a:ext cx="4201795" cy="4201160"/>
            <a:chOff x="-1924050" y="8186420"/>
            <a:chExt cx="4201795" cy="4201160"/>
          </a:xfrm>
        </p:grpSpPr>
        <p:sp>
          <p:nvSpPr>
            <p:cNvPr id="4" name="Freeform 3"/>
            <p:cNvSpPr/>
            <p:nvPr/>
          </p:nvSpPr>
          <p:spPr>
            <a:xfrm>
              <a:off x="-1924050" y="8186420"/>
              <a:ext cx="4201795" cy="4201160"/>
            </a:xfrm>
            <a:custGeom>
              <a:avLst/>
              <a:gdLst/>
              <a:ahLst/>
              <a:cxnLst/>
              <a:rect l="0" t="0" r="4201795" b="4201160"/>
              <a:pathLst>
                <a:path w="4201795" h="4201160">
                  <a:moveTo>
                    <a:pt x="2100897" y="0"/>
                  </a:moveTo>
                  <a:cubicBezTo>
                    <a:pt x="940601" y="0"/>
                    <a:pt x="0" y="940459"/>
                    <a:pt x="0" y="2100580"/>
                  </a:cubicBezTo>
                  <a:cubicBezTo>
                    <a:pt x="0" y="3260701"/>
                    <a:pt x="940601" y="4201160"/>
                    <a:pt x="2100897" y="4201160"/>
                  </a:cubicBezTo>
                  <a:cubicBezTo>
                    <a:pt x="3261193" y="4201160"/>
                    <a:pt x="4201795" y="3260701"/>
                    <a:pt x="4201795" y="2100580"/>
                  </a:cubicBezTo>
                  <a:cubicBezTo>
                    <a:pt x="4201795" y="940459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E85D1A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3" name="TextBox 4"/>
            <p:cNvSpPr/>
            <p:nvPr/>
          </p:nvSpPr>
          <p:spPr>
            <a:xfrm>
              <a:off x="-1530350" y="8383270"/>
              <a:ext cx="3414395" cy="3610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19730" y="-1868170"/>
            <a:ext cx="4201795" cy="4201795"/>
            <a:chOff x="15619730" y="-1868170"/>
            <a:chExt cx="4201795" cy="4201795"/>
          </a:xfrm>
        </p:grpSpPr>
        <p:sp>
          <p:nvSpPr>
            <p:cNvPr id="7" name="Freeform 6"/>
            <p:cNvSpPr/>
            <p:nvPr/>
          </p:nvSpPr>
          <p:spPr>
            <a:xfrm>
              <a:off x="15619730" y="-1868170"/>
              <a:ext cx="4201795" cy="4201795"/>
            </a:xfrm>
            <a:custGeom>
              <a:avLst/>
              <a:gdLst/>
              <a:ahLst/>
              <a:cxnLst/>
              <a:rect l="0" t="0" r="4201795" b="4201795"/>
              <a:pathLst>
                <a:path w="4201795" h="4201795">
                  <a:moveTo>
                    <a:pt x="2100897" y="0"/>
                  </a:moveTo>
                  <a:cubicBezTo>
                    <a:pt x="940601" y="0"/>
                    <a:pt x="0" y="940601"/>
                    <a:pt x="0" y="2100897"/>
                  </a:cubicBezTo>
                  <a:cubicBezTo>
                    <a:pt x="0" y="3261193"/>
                    <a:pt x="940601" y="4201795"/>
                    <a:pt x="2100897" y="4201795"/>
                  </a:cubicBezTo>
                  <a:cubicBezTo>
                    <a:pt x="3261193" y="4201795"/>
                    <a:pt x="4201795" y="3261193"/>
                    <a:pt x="4201795" y="2100897"/>
                  </a:cubicBezTo>
                  <a:cubicBezTo>
                    <a:pt x="4201795" y="940601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A93700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6" name="TextBox 7"/>
            <p:cNvSpPr/>
            <p:nvPr/>
          </p:nvSpPr>
          <p:spPr>
            <a:xfrm>
              <a:off x="16013430" y="-1671320"/>
              <a:ext cx="3414395" cy="36112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9" name="Freeform 9"/>
          <p:cNvSpPr/>
          <p:nvPr/>
        </p:nvSpPr>
        <p:spPr>
          <a:xfrm>
            <a:off x="3281045" y="2333625"/>
            <a:ext cx="8450580" cy="7896860"/>
          </a:xfrm>
          <a:custGeom>
            <a:avLst/>
            <a:gdLst/>
            <a:ahLst/>
            <a:cxnLst/>
            <a:rect l="0" t="0" r="8450580" b="7896860"/>
            <a:pathLst>
              <a:path w="8450580" h="7896860">
                <a:moveTo>
                  <a:pt x="0" y="0"/>
                </a:moveTo>
                <a:lnTo>
                  <a:pt x="8450581" y="0"/>
                </a:lnTo>
                <a:lnTo>
                  <a:pt x="8450581" y="7896860"/>
                </a:lnTo>
                <a:lnTo>
                  <a:pt x="0" y="789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b="-760"/>
            </a:stretch>
          </a:blipFill>
          <a:ln>
            <a:noFill/>
          </a:ln>
          <a:effectLst/>
        </p:spPr>
      </p:sp>
      <p:sp>
        <p:nvSpPr>
          <p:cNvPr id="10" name="TextBox 10"/>
          <p:cNvSpPr/>
          <p:nvPr/>
        </p:nvSpPr>
        <p:spPr>
          <a:xfrm>
            <a:off x="2498090" y="1734185"/>
            <a:ext cx="11134090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4900"/>
              </a:lnSpc>
              <a:spcBef>
                <a:spcPts val="0"/>
              </a:spcBef>
              <a:defRPr lang="en-US"/>
            </a:pPr>
            <a:r>
              <a:rPr lang="en-US" sz="3265" b="1" cap="none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Trait</a:t>
            </a:r>
            <a:r>
              <a:rPr lang="en-US" sz="3265" cap="none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 : Múltiples Implementaciones para el Mismo Tipo</a:t>
            </a:r>
            <a:endParaRPr lang="en-US" sz="3265" cap="none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1" name="TextBox 11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24050" y="8186420"/>
            <a:ext cx="4201795" cy="4201160"/>
            <a:chOff x="-1924050" y="8186420"/>
            <a:chExt cx="4201795" cy="4201160"/>
          </a:xfrm>
        </p:grpSpPr>
        <p:sp>
          <p:nvSpPr>
            <p:cNvPr id="4" name="Freeform 3"/>
            <p:cNvSpPr/>
            <p:nvPr/>
          </p:nvSpPr>
          <p:spPr>
            <a:xfrm>
              <a:off x="-1924050" y="8186420"/>
              <a:ext cx="4201795" cy="4201160"/>
            </a:xfrm>
            <a:custGeom>
              <a:avLst/>
              <a:gdLst/>
              <a:ahLst/>
              <a:cxnLst/>
              <a:rect l="0" t="0" r="4201795" b="4201160"/>
              <a:pathLst>
                <a:path w="4201795" h="4201160">
                  <a:moveTo>
                    <a:pt x="2100897" y="0"/>
                  </a:moveTo>
                  <a:cubicBezTo>
                    <a:pt x="940601" y="0"/>
                    <a:pt x="0" y="940459"/>
                    <a:pt x="0" y="2100580"/>
                  </a:cubicBezTo>
                  <a:cubicBezTo>
                    <a:pt x="0" y="3260701"/>
                    <a:pt x="940601" y="4201160"/>
                    <a:pt x="2100897" y="4201160"/>
                  </a:cubicBezTo>
                  <a:cubicBezTo>
                    <a:pt x="3261193" y="4201160"/>
                    <a:pt x="4201795" y="3260701"/>
                    <a:pt x="4201795" y="2100580"/>
                  </a:cubicBezTo>
                  <a:cubicBezTo>
                    <a:pt x="4201795" y="940459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E85D1A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3" name="TextBox 4"/>
            <p:cNvSpPr/>
            <p:nvPr/>
          </p:nvSpPr>
          <p:spPr>
            <a:xfrm>
              <a:off x="-1530350" y="8383270"/>
              <a:ext cx="3414395" cy="3610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19730" y="-1868170"/>
            <a:ext cx="4201795" cy="4201795"/>
            <a:chOff x="15619730" y="-1868170"/>
            <a:chExt cx="4201795" cy="4201795"/>
          </a:xfrm>
        </p:grpSpPr>
        <p:sp>
          <p:nvSpPr>
            <p:cNvPr id="7" name="Freeform 6"/>
            <p:cNvSpPr/>
            <p:nvPr/>
          </p:nvSpPr>
          <p:spPr>
            <a:xfrm>
              <a:off x="15619730" y="-1868170"/>
              <a:ext cx="4201795" cy="4201795"/>
            </a:xfrm>
            <a:custGeom>
              <a:avLst/>
              <a:gdLst/>
              <a:ahLst/>
              <a:cxnLst/>
              <a:rect l="0" t="0" r="4201795" b="4201795"/>
              <a:pathLst>
                <a:path w="4201795" h="4201795">
                  <a:moveTo>
                    <a:pt x="2100897" y="0"/>
                  </a:moveTo>
                  <a:cubicBezTo>
                    <a:pt x="940601" y="0"/>
                    <a:pt x="0" y="940601"/>
                    <a:pt x="0" y="2100897"/>
                  </a:cubicBezTo>
                  <a:cubicBezTo>
                    <a:pt x="0" y="3261193"/>
                    <a:pt x="940601" y="4201795"/>
                    <a:pt x="2100897" y="4201795"/>
                  </a:cubicBezTo>
                  <a:cubicBezTo>
                    <a:pt x="3261193" y="4201795"/>
                    <a:pt x="4201795" y="3261193"/>
                    <a:pt x="4201795" y="2100897"/>
                  </a:cubicBezTo>
                  <a:cubicBezTo>
                    <a:pt x="4201795" y="940601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A93700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6" name="TextBox 7"/>
            <p:cNvSpPr/>
            <p:nvPr/>
          </p:nvSpPr>
          <p:spPr>
            <a:xfrm>
              <a:off x="16013430" y="-1671320"/>
              <a:ext cx="3414395" cy="36112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9" name="Freeform 9"/>
          <p:cNvSpPr/>
          <p:nvPr/>
        </p:nvSpPr>
        <p:spPr>
          <a:xfrm>
            <a:off x="2800350" y="2447925"/>
            <a:ext cx="11680190" cy="7839075"/>
          </a:xfrm>
          <a:custGeom>
            <a:avLst/>
            <a:gdLst/>
            <a:ahLst/>
            <a:cxnLst/>
            <a:rect l="0" t="0" r="11680190" b="7839075"/>
            <a:pathLst>
              <a:path w="11680190" h="7839075">
                <a:moveTo>
                  <a:pt x="0" y="0"/>
                </a:moveTo>
                <a:lnTo>
                  <a:pt x="11680190" y="0"/>
                </a:lnTo>
                <a:lnTo>
                  <a:pt x="11680190" y="7839075"/>
                </a:lnTo>
                <a:lnTo>
                  <a:pt x="0" y="7839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0" name="TextBox 10"/>
          <p:cNvSpPr/>
          <p:nvPr/>
        </p:nvSpPr>
        <p:spPr>
          <a:xfrm>
            <a:off x="2498090" y="1734185"/>
            <a:ext cx="11134090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4900"/>
              </a:lnSpc>
              <a:spcBef>
                <a:spcPts val="0"/>
              </a:spcBef>
              <a:defRPr lang="en-US"/>
            </a:pPr>
            <a:r>
              <a:rPr lang="en-US" sz="3265" b="1" cap="none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Trait</a:t>
            </a:r>
            <a:r>
              <a:rPr lang="en-US" sz="3265" cap="none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 : Múltiples Implementaciones para el Mismo Tipo</a:t>
            </a:r>
            <a:endParaRPr lang="en-US" sz="3265" cap="none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1" name="TextBox 11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94300" y="3963804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2"/>
                </a:lnTo>
                <a:lnTo>
                  <a:pt x="0" y="66114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2131213" y="2975945"/>
            <a:ext cx="897922" cy="0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4" name="Freeform 4"/>
          <p:cNvSpPr/>
          <p:nvPr/>
        </p:nvSpPr>
        <p:spPr>
          <a:xfrm>
            <a:off x="-1801378" y="-610072"/>
            <a:ext cx="3299321" cy="4114800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>
            <a:off x="2131213" y="3745665"/>
            <a:ext cx="897922" cy="0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2131213" y="4442430"/>
            <a:ext cx="897922" cy="0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oval" w="lg" len="lg"/>
          </a:ln>
        </p:spPr>
      </p:sp>
      <p:grpSp>
        <p:nvGrpSpPr>
          <p:cNvPr id="7" name="Group 7"/>
          <p:cNvGrpSpPr/>
          <p:nvPr/>
        </p:nvGrpSpPr>
        <p:grpSpPr>
          <a:xfrm rot="0">
            <a:off x="1699270" y="5708817"/>
            <a:ext cx="10962923" cy="2814393"/>
            <a:chOff x="0" y="0"/>
            <a:chExt cx="2096167" cy="538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96167" cy="538126"/>
            </a:xfrm>
            <a:custGeom>
              <a:avLst/>
              <a:gdLst/>
              <a:ahLst/>
              <a:cxnLst/>
              <a:rect l="l" t="t" r="r" b="b"/>
              <a:pathLst>
                <a:path w="2096167" h="538126">
                  <a:moveTo>
                    <a:pt x="16242" y="0"/>
                  </a:moveTo>
                  <a:lnTo>
                    <a:pt x="2079925" y="0"/>
                  </a:lnTo>
                  <a:cubicBezTo>
                    <a:pt x="2088895" y="0"/>
                    <a:pt x="2096167" y="7272"/>
                    <a:pt x="2096167" y="16242"/>
                  </a:cubicBezTo>
                  <a:lnTo>
                    <a:pt x="2096167" y="521884"/>
                  </a:lnTo>
                  <a:cubicBezTo>
                    <a:pt x="2096167" y="530854"/>
                    <a:pt x="2088895" y="538126"/>
                    <a:pt x="2079925" y="538126"/>
                  </a:cubicBezTo>
                  <a:lnTo>
                    <a:pt x="16242" y="538126"/>
                  </a:lnTo>
                  <a:cubicBezTo>
                    <a:pt x="7272" y="538126"/>
                    <a:pt x="0" y="530854"/>
                    <a:pt x="0" y="521884"/>
                  </a:cubicBezTo>
                  <a:lnTo>
                    <a:pt x="0" y="16242"/>
                  </a:lnTo>
                  <a:cubicBezTo>
                    <a:pt x="0" y="7272"/>
                    <a:pt x="7272" y="0"/>
                    <a:pt x="16242" y="0"/>
                  </a:cubicBezTo>
                  <a:close/>
                </a:path>
              </a:pathLst>
            </a:custGeom>
            <a:blipFill>
              <a:blip r:embed="rId5"/>
              <a:stretch>
                <a:fillRect l="-256" r="-25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093060" y="1129190"/>
            <a:ext cx="6965289" cy="881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  <a:r>
              <a:rPr lang="en-US" sz="5200" b="1" spc="-10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Reglas de Ownership</a:t>
            </a:r>
            <a:endParaRPr lang="en-US" sz="5200" b="1" spc="-103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57735" y="2649137"/>
            <a:ext cx="7845995" cy="98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0"/>
              </a:lnSpc>
            </a:pPr>
            <a:r>
              <a:rPr lang="en-US" sz="2835" b="1" spc="-5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Cada valor </a:t>
            </a:r>
            <a:r>
              <a:rPr lang="en-US" sz="2835" b="1" spc="-5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 Rust tiene un “propietario”.</a:t>
            </a:r>
            <a:endParaRPr lang="en-US" sz="2835" b="1" spc="-56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l">
              <a:lnSpc>
                <a:spcPts val="3970"/>
              </a:lnSpc>
              <a:spcBef>
                <a:spcPct val="0"/>
              </a:spcBef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3238685" y="3436103"/>
            <a:ext cx="7556965" cy="99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 spc="-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Solo pu</a:t>
            </a:r>
            <a:r>
              <a:rPr lang="en-US" sz="2850" b="1" spc="-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ede haber un propietario a la vez.</a:t>
            </a:r>
            <a:endParaRPr lang="en-US" sz="2850" b="1" spc="-57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l">
              <a:lnSpc>
                <a:spcPts val="3990"/>
              </a:lnSpc>
              <a:spcBef>
                <a:spcPct val="0"/>
              </a:spcBef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3267260" y="4117860"/>
            <a:ext cx="12628375" cy="149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 spc="-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Cuan</a:t>
            </a:r>
            <a:r>
              <a:rPr lang="en-US" sz="2850" b="1" spc="-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 el propietario sale del alcance(scope), el valor se descartará.</a:t>
            </a:r>
            <a:endParaRPr lang="en-US" sz="2850" b="1" spc="-57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990"/>
              </a:lnSpc>
            </a:pPr>
          </a:p>
          <a:p>
            <a:pPr marL="0" lvl="0" indent="0" algn="l">
              <a:lnSpc>
                <a:spcPts val="39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827940" y="4832570"/>
            <a:ext cx="11000798" cy="3554357"/>
            <a:chOff x="0" y="0"/>
            <a:chExt cx="2096167" cy="677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6167" cy="677271"/>
            </a:xfrm>
            <a:custGeom>
              <a:avLst/>
              <a:gdLst/>
              <a:ahLst/>
              <a:cxnLst/>
              <a:rect l="l" t="t" r="r" b="b"/>
              <a:pathLst>
                <a:path w="2096167" h="677271">
                  <a:moveTo>
                    <a:pt x="16186" y="0"/>
                  </a:moveTo>
                  <a:lnTo>
                    <a:pt x="2079981" y="0"/>
                  </a:lnTo>
                  <a:cubicBezTo>
                    <a:pt x="2088920" y="0"/>
                    <a:pt x="2096167" y="7247"/>
                    <a:pt x="2096167" y="16186"/>
                  </a:cubicBezTo>
                  <a:lnTo>
                    <a:pt x="2096167" y="661085"/>
                  </a:lnTo>
                  <a:cubicBezTo>
                    <a:pt x="2096167" y="670025"/>
                    <a:pt x="2088920" y="677271"/>
                    <a:pt x="2079981" y="677271"/>
                  </a:cubicBezTo>
                  <a:lnTo>
                    <a:pt x="16186" y="677271"/>
                  </a:lnTo>
                  <a:cubicBezTo>
                    <a:pt x="11894" y="677271"/>
                    <a:pt x="7776" y="675566"/>
                    <a:pt x="4741" y="672531"/>
                  </a:cubicBezTo>
                  <a:cubicBezTo>
                    <a:pt x="1705" y="669495"/>
                    <a:pt x="0" y="665378"/>
                    <a:pt x="0" y="661085"/>
                  </a:cubicBezTo>
                  <a:lnTo>
                    <a:pt x="0" y="16186"/>
                  </a:lnTo>
                  <a:cubicBezTo>
                    <a:pt x="0" y="7247"/>
                    <a:pt x="7247" y="0"/>
                    <a:pt x="16186" y="0"/>
                  </a:cubicBezTo>
                  <a:close/>
                </a:path>
              </a:pathLst>
            </a:custGeom>
            <a:blipFill>
              <a:blip r:embed="rId1"/>
              <a:stretch>
                <a:fillRect l="-484" r="-48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>
            <a:off x="15822439" y="0"/>
            <a:ext cx="2465561" cy="2465561"/>
          </a:xfrm>
          <a:custGeom>
            <a:avLst/>
            <a:gdLst/>
            <a:ahLst/>
            <a:cxnLst/>
            <a:rect l="l" t="t" r="r" b="b"/>
            <a:pathLst>
              <a:path w="2465561" h="2465561">
                <a:moveTo>
                  <a:pt x="0" y="0"/>
                </a:moveTo>
                <a:lnTo>
                  <a:pt x="2465561" y="0"/>
                </a:lnTo>
                <a:lnTo>
                  <a:pt x="2465561" y="2465561"/>
                </a:lnTo>
                <a:lnTo>
                  <a:pt x="0" y="2465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09765" y="1129190"/>
            <a:ext cx="15458870" cy="17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1" spc="-10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Transferencia de Propiedad: Move Semantics</a:t>
            </a:r>
            <a:endParaRPr lang="en-US" sz="5200" b="1" spc="-103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1864258" y="2649137"/>
            <a:ext cx="13797485" cy="1988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0"/>
              </a:lnSpc>
            </a:pPr>
            <a:r>
              <a:rPr lang="en-US" sz="2835" b="1" spc="-5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Rust utiliza el concepto de "move semantics" para transferir la propiedad de un valor d</a:t>
            </a:r>
            <a:r>
              <a:rPr lang="en-US" sz="2835" b="1" spc="-5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 una variable a otra. Cuando se mueve un valor, la variable original ya no es el propietario y no puede ser utilizada. Ejemplo:</a:t>
            </a:r>
            <a:endParaRPr lang="en-US" sz="2835" b="1" spc="-56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l">
              <a:lnSpc>
                <a:spcPts val="397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2827940" y="8802327"/>
            <a:ext cx="14011632" cy="100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0"/>
              </a:lnSpc>
              <a:spcBef>
                <a:spcPct val="0"/>
              </a:spcBef>
            </a:pPr>
            <a:r>
              <a:rPr lang="en-US" sz="2880" b="1" spc="-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 este caso, la propiedad del `St</a:t>
            </a:r>
            <a:r>
              <a:rPr lang="en-US" sz="2880" b="1" spc="-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ring` se mueve de</a:t>
            </a:r>
            <a:r>
              <a:rPr lang="en-US" sz="2880" b="1" spc="-57">
                <a:solidFill>
                  <a:srgbClr val="6832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`s1`</a:t>
            </a:r>
            <a:r>
              <a:rPr lang="en-US" sz="2880" b="1" spc="-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2880" b="1" spc="-57">
                <a:solidFill>
                  <a:srgbClr val="68321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`s2`</a:t>
            </a:r>
            <a:r>
              <a:rPr lang="en-US" sz="2880" b="1" spc="-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y `</a:t>
            </a:r>
            <a:r>
              <a:rPr lang="en-US" sz="2880" b="1" spc="-57">
                <a:solidFill>
                  <a:srgbClr val="DB6C2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s1`</a:t>
            </a:r>
            <a:r>
              <a:rPr lang="en-US" sz="2880" b="1" spc="-57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ya no es válido.</a:t>
            </a:r>
            <a:endParaRPr lang="en-US" sz="2880" b="1" spc="-57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05" y="8837821"/>
            <a:ext cx="4214413" cy="4114800"/>
          </a:xfrm>
          <a:custGeom>
            <a:avLst/>
            <a:gdLst/>
            <a:ahLst/>
            <a:cxnLst/>
            <a:rect l="l" t="t" r="r" b="b"/>
            <a:pathLst>
              <a:path w="4214413" h="4114800">
                <a:moveTo>
                  <a:pt x="0" y="0"/>
                </a:moveTo>
                <a:lnTo>
                  <a:pt x="4214413" y="0"/>
                </a:lnTo>
                <a:lnTo>
                  <a:pt x="42144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51390" y="8101736"/>
            <a:ext cx="2689683" cy="2313128"/>
          </a:xfrm>
          <a:custGeom>
            <a:avLst/>
            <a:gdLst/>
            <a:ahLst/>
            <a:cxnLst/>
            <a:rect l="l" t="t" r="r" b="b"/>
            <a:pathLst>
              <a:path w="2689683" h="2313128">
                <a:moveTo>
                  <a:pt x="0" y="0"/>
                </a:moveTo>
                <a:lnTo>
                  <a:pt x="2689684" y="0"/>
                </a:lnTo>
                <a:lnTo>
                  <a:pt x="2689684" y="2313128"/>
                </a:lnTo>
                <a:lnTo>
                  <a:pt x="0" y="231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38294" y="933450"/>
            <a:ext cx="15458870" cy="179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1" spc="-10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Préstamo de Valores: Borrowing</a:t>
            </a:r>
            <a:endParaRPr lang="en-US" sz="5200" b="1" spc="-103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l">
              <a:lnSpc>
                <a:spcPts val="7280"/>
              </a:lnSpc>
              <a:spcBef>
                <a:spcPct val="0"/>
              </a:spcBef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1638294" y="2522169"/>
            <a:ext cx="14614799" cy="180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5"/>
              </a:lnSpc>
              <a:spcBef>
                <a:spcPct val="0"/>
              </a:spcBef>
            </a:pPr>
            <a:r>
              <a:rPr lang="en-US" sz="3455" b="1" spc="-6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 veces, necesitas acceder a un valor sin tomar su propiedad. Rust permite el préstamo d</a:t>
            </a:r>
            <a:r>
              <a:rPr lang="en-US" sz="3455" b="1" spc="-6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 valores mediante referencias. Hay dos tipos de referencias: </a:t>
            </a:r>
            <a:endParaRPr lang="en-US" sz="3455" b="1" spc="-69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28714" y="5113773"/>
            <a:ext cx="12302626" cy="676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60"/>
              </a:lnSpc>
              <a:spcBef>
                <a:spcPct val="0"/>
              </a:spcBef>
            </a:pPr>
            <a:r>
              <a:rPr lang="en-US" sz="3970" b="1" spc="-7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</a:t>
            </a:r>
            <a:r>
              <a:rPr lang="en-US" sz="3970" b="1" spc="-7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eferencias inmutables.</a:t>
            </a:r>
            <a:endParaRPr lang="en-US" sz="3970" b="1" spc="-79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28714" y="6225144"/>
            <a:ext cx="12302626" cy="676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60"/>
              </a:lnSpc>
              <a:spcBef>
                <a:spcPct val="0"/>
              </a:spcBef>
            </a:pPr>
            <a:r>
              <a:rPr lang="en-US" sz="3970" b="1" spc="-7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</a:t>
            </a:r>
            <a:r>
              <a:rPr lang="en-US" sz="3970" b="1" spc="-7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eferencias mutables.</a:t>
            </a:r>
            <a:endParaRPr lang="en-US" sz="3970" b="1" spc="-79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3255" y="2868930"/>
            <a:ext cx="3695700" cy="7418070"/>
          </a:xfrm>
          <a:custGeom>
            <a:avLst/>
            <a:gdLst/>
            <a:ahLst/>
            <a:cxnLst/>
            <a:rect l="0" t="0" r="3695700" b="7418070"/>
            <a:pathLst>
              <a:path w="3695700" h="7418070">
                <a:moveTo>
                  <a:pt x="0" y="0"/>
                </a:moveTo>
                <a:lnTo>
                  <a:pt x="3695700" y="0"/>
                </a:lnTo>
                <a:lnTo>
                  <a:pt x="3695700" y="7418070"/>
                </a:lnTo>
                <a:lnTo>
                  <a:pt x="0" y="74180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3" name="Freeform 3"/>
          <p:cNvSpPr/>
          <p:nvPr/>
        </p:nvSpPr>
        <p:spPr>
          <a:xfrm>
            <a:off x="10536555" y="0"/>
            <a:ext cx="7751445" cy="7697470"/>
          </a:xfrm>
          <a:custGeom>
            <a:avLst/>
            <a:gdLst/>
            <a:ahLst/>
            <a:cxnLst/>
            <a:rect l="0" t="0" r="7751445" b="7697470"/>
            <a:pathLst>
              <a:path w="7751445" h="7697470">
                <a:moveTo>
                  <a:pt x="0" y="0"/>
                </a:moveTo>
                <a:lnTo>
                  <a:pt x="7751445" y="0"/>
                </a:lnTo>
                <a:lnTo>
                  <a:pt x="7751445" y="7697470"/>
                </a:lnTo>
                <a:lnTo>
                  <a:pt x="0" y="7697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t="-31160" r="-7150" b="-27780"/>
            </a:stretch>
          </a:blipFill>
          <a:ln>
            <a:noFill/>
          </a:ln>
          <a:effectLst/>
        </p:spPr>
      </p:sp>
      <p:sp>
        <p:nvSpPr>
          <p:cNvPr id="4" name="Freeform 4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5" name="TextBox 5"/>
          <p:cNvSpPr/>
          <p:nvPr/>
        </p:nvSpPr>
        <p:spPr>
          <a:xfrm>
            <a:off x="1295400" y="2409190"/>
            <a:ext cx="5376545" cy="8083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6640"/>
              </a:lnSpc>
              <a:spcBef>
                <a:spcPts val="0"/>
              </a:spcBef>
              <a:defRPr lang="en-US"/>
            </a:pPr>
            <a:r>
              <a:rPr lang="en-US" sz="4745" b="1" cap="none" spc="-19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Cargo y Crates.io</a:t>
            </a:r>
            <a:endParaRPr lang="en-US" sz="4745" b="1" cap="none" spc="-19">
              <a:solidFill>
                <a:srgbClr val="191919"/>
              </a:solidFill>
              <a:latin typeface="Open Sauce Bold"/>
              <a:ea typeface="Open Sauce Bold"/>
              <a:cs typeface="Open Sauce Bold"/>
            </a:endParaRPr>
          </a:p>
        </p:txBody>
      </p:sp>
      <p:sp>
        <p:nvSpPr>
          <p:cNvPr id="6" name="TextBox 6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3427730"/>
            <a:ext cx="841375" cy="842010"/>
          </a:xfrm>
          <a:custGeom>
            <a:avLst/>
            <a:gdLst/>
            <a:ahLst/>
            <a:cxnLst/>
            <a:rect l="0" t="0" r="841375" b="842010"/>
            <a:pathLst>
              <a:path w="841375" h="842010">
                <a:moveTo>
                  <a:pt x="0" y="0"/>
                </a:moveTo>
                <a:lnTo>
                  <a:pt x="841375" y="0"/>
                </a:lnTo>
                <a:lnTo>
                  <a:pt x="841375" y="842009"/>
                </a:lnTo>
                <a:lnTo>
                  <a:pt x="0" y="842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8" name="TextBox 8"/>
          <p:cNvSpPr/>
          <p:nvPr/>
        </p:nvSpPr>
        <p:spPr>
          <a:xfrm>
            <a:off x="2026285" y="3601720"/>
            <a:ext cx="1112520" cy="465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3690"/>
              </a:lnSpc>
              <a:spcBef>
                <a:spcPts val="0"/>
              </a:spcBef>
              <a:defRPr lang="en-US"/>
            </a:pPr>
            <a:r>
              <a:rPr lang="en-US" sz="2885" b="1" cap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Cargo</a:t>
            </a:r>
            <a:endParaRPr lang="en-US" sz="2885" b="1" cap="none">
              <a:solidFill>
                <a:srgbClr val="191919"/>
              </a:solidFill>
              <a:latin typeface="Open Sauce Bold"/>
              <a:ea typeface="Open Sauce Bold"/>
              <a:cs typeface="Open Sauce Bold"/>
            </a:endParaRPr>
          </a:p>
        </p:txBody>
      </p:sp>
      <p:sp>
        <p:nvSpPr>
          <p:cNvPr id="9" name="TextBox 9"/>
          <p:cNvSpPr/>
          <p:nvPr/>
        </p:nvSpPr>
        <p:spPr>
          <a:xfrm>
            <a:off x="1210945" y="4460240"/>
            <a:ext cx="2248535" cy="199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3155"/>
              </a:lnSpc>
              <a:spcBef>
                <a:spcPts val="0"/>
              </a:spcBef>
              <a:defRPr lang="en-US"/>
            </a:pPr>
            <a:r>
              <a:rPr lang="en-US" sz="2465" b="1" cap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Gestor de paquetes y sistema de compilación todo en uno.</a:t>
            </a:r>
            <a:endParaRPr lang="en-US" sz="2465" b="1" cap="none">
              <a:solidFill>
                <a:srgbClr val="191919"/>
              </a:solidFill>
              <a:latin typeface="Open Sauce Bold"/>
              <a:ea typeface="Open Sauce Bold"/>
              <a:cs typeface="Open Sauce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4227195" y="3427730"/>
            <a:ext cx="727075" cy="842010"/>
          </a:xfrm>
          <a:custGeom>
            <a:avLst/>
            <a:gdLst/>
            <a:ahLst/>
            <a:cxnLst/>
            <a:rect l="0" t="0" r="727075" b="842010"/>
            <a:pathLst>
              <a:path w="727075" h="842010">
                <a:moveTo>
                  <a:pt x="0" y="0"/>
                </a:moveTo>
                <a:lnTo>
                  <a:pt x="727075" y="0"/>
                </a:lnTo>
                <a:lnTo>
                  <a:pt x="727075" y="842009"/>
                </a:lnTo>
                <a:lnTo>
                  <a:pt x="0" y="842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1" name="TextBox 11"/>
          <p:cNvSpPr/>
          <p:nvPr/>
        </p:nvSpPr>
        <p:spPr>
          <a:xfrm rot="60000">
            <a:off x="5052060" y="3606800"/>
            <a:ext cx="1802765" cy="465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3690"/>
              </a:lnSpc>
              <a:spcBef>
                <a:spcPts val="0"/>
              </a:spcBef>
              <a:defRPr lang="en-US"/>
            </a:pPr>
            <a:r>
              <a:rPr lang="en-US" sz="2885" b="1" cap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Crates.io</a:t>
            </a:r>
            <a:endParaRPr lang="en-US" sz="2885" b="1" cap="none">
              <a:solidFill>
                <a:srgbClr val="191919"/>
              </a:solidFill>
              <a:latin typeface="Open Sauce Bold"/>
              <a:ea typeface="Open Sauce Bold"/>
              <a:cs typeface="Open Sauce Bold"/>
            </a:endParaRPr>
          </a:p>
        </p:txBody>
      </p:sp>
      <p:sp>
        <p:nvSpPr>
          <p:cNvPr id="12" name="TextBox 12"/>
          <p:cNvSpPr/>
          <p:nvPr/>
        </p:nvSpPr>
        <p:spPr>
          <a:xfrm>
            <a:off x="4423410" y="4460240"/>
            <a:ext cx="2790190" cy="199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3155"/>
              </a:lnSpc>
              <a:spcBef>
                <a:spcPts val="0"/>
              </a:spcBef>
              <a:defRPr lang="en-US"/>
            </a:pPr>
            <a:r>
              <a:rPr lang="en-US" sz="2465" b="1" cap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Repositorio central con miles de bibliotecas de código abierto.</a:t>
            </a:r>
            <a:endParaRPr lang="en-US" sz="2465" b="1" cap="none">
              <a:solidFill>
                <a:srgbClr val="191919"/>
              </a:solidFill>
              <a:latin typeface="Open Sauce Bold"/>
              <a:ea typeface="Open Sauce Bold"/>
              <a:cs typeface="Open Sauce Bold"/>
            </a:endParaRPr>
          </a:p>
          <a:p>
            <a:pPr algn="ctr">
              <a:lnSpc>
                <a:spcPts val="3155"/>
              </a:lnSpc>
              <a:spcBef>
                <a:spcPts val="0"/>
              </a:spcBef>
              <a:defRPr lang="en-US"/>
            </a:pPr>
          </a:p>
        </p:txBody>
      </p:sp>
      <p:sp>
        <p:nvSpPr>
          <p:cNvPr id="13" name="Freeform 13"/>
          <p:cNvSpPr/>
          <p:nvPr/>
        </p:nvSpPr>
        <p:spPr>
          <a:xfrm>
            <a:off x="1028700" y="6884670"/>
            <a:ext cx="927100" cy="812800"/>
          </a:xfrm>
          <a:custGeom>
            <a:avLst/>
            <a:gdLst/>
            <a:ahLst/>
            <a:cxnLst/>
            <a:rect l="0" t="0" r="927100" b="812800"/>
            <a:pathLst>
              <a:path w="927100" h="812800">
                <a:moveTo>
                  <a:pt x="0" y="0"/>
                </a:moveTo>
                <a:lnTo>
                  <a:pt x="927100" y="0"/>
                </a:lnTo>
                <a:lnTo>
                  <a:pt x="9271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4" name="TextBox 14"/>
          <p:cNvSpPr/>
          <p:nvPr/>
        </p:nvSpPr>
        <p:spPr>
          <a:xfrm>
            <a:off x="2026285" y="7016115"/>
            <a:ext cx="1945005" cy="466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3690"/>
              </a:lnSpc>
              <a:spcBef>
                <a:spcPts val="0"/>
              </a:spcBef>
              <a:defRPr lang="en-US"/>
            </a:pPr>
            <a:r>
              <a:rPr lang="en-US" sz="2885" b="1" cap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Beneficios</a:t>
            </a:r>
            <a:endParaRPr lang="en-US" sz="2885" b="1" cap="none">
              <a:solidFill>
                <a:srgbClr val="191919"/>
              </a:solidFill>
              <a:latin typeface="Open Sauce Bold"/>
              <a:ea typeface="Open Sauce Bold"/>
              <a:cs typeface="Open Sauce Bold"/>
            </a:endParaRPr>
          </a:p>
        </p:txBody>
      </p:sp>
      <p:sp>
        <p:nvSpPr>
          <p:cNvPr id="15" name="TextBox 15"/>
          <p:cNvSpPr/>
          <p:nvPr/>
        </p:nvSpPr>
        <p:spPr>
          <a:xfrm>
            <a:off x="1449705" y="7678420"/>
            <a:ext cx="5763895" cy="199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3155"/>
              </a:lnSpc>
              <a:spcBef>
                <a:spcPts val="0"/>
              </a:spcBef>
              <a:defRPr lang="en-US"/>
            </a:pPr>
            <a:r>
              <a:rPr lang="en-US" sz="2465" b="1" cap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Cargo facilita la gestión, compilación y pruebas en Rust, mientras que crates.io  provee paquetes reutilizables, optimizando desarrollo y colaboración eficiente.</a:t>
            </a:r>
            <a:endParaRPr lang="en-US" sz="2465" b="1" cap="none">
              <a:solidFill>
                <a:srgbClr val="191919"/>
              </a:solidFill>
              <a:latin typeface="Open Sauce Bold"/>
              <a:ea typeface="Open Sauce Bold"/>
              <a:cs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DB6C27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5017750" y="-2533650"/>
            <a:ext cx="5001895" cy="500189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C19C48">
              <a:alpha val="32941"/>
            </a:srgbClr>
          </a:solidFill>
          <a:ln w="742950" cap="sq">
            <a:solidFill>
              <a:srgbClr val="C19C48">
                <a:alpha val="32941"/>
              </a:srgbClr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-10800000">
            <a:off x="9104387" y="9213255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2000"/>
            </a:blip>
            <a:stretch>
              <a:fillRect b="-286352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8997746" y="7451144"/>
            <a:ext cx="5235204" cy="1762111"/>
            <a:chOff x="0" y="0"/>
            <a:chExt cx="1211561" cy="4077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1561" cy="407798"/>
            </a:xfrm>
            <a:custGeom>
              <a:avLst/>
              <a:gdLst/>
              <a:ahLst/>
              <a:cxnLst/>
              <a:rect l="l" t="t" r="r" b="b"/>
              <a:pathLst>
                <a:path w="1211561" h="407798">
                  <a:moveTo>
                    <a:pt x="47322" y="0"/>
                  </a:moveTo>
                  <a:lnTo>
                    <a:pt x="1164239" y="0"/>
                  </a:lnTo>
                  <a:cubicBezTo>
                    <a:pt x="1176789" y="0"/>
                    <a:pt x="1188826" y="4986"/>
                    <a:pt x="1197701" y="13860"/>
                  </a:cubicBezTo>
                  <a:cubicBezTo>
                    <a:pt x="1206575" y="22735"/>
                    <a:pt x="1211561" y="34772"/>
                    <a:pt x="1211561" y="47322"/>
                  </a:cubicBezTo>
                  <a:lnTo>
                    <a:pt x="1211561" y="360476"/>
                  </a:lnTo>
                  <a:cubicBezTo>
                    <a:pt x="1211561" y="373026"/>
                    <a:pt x="1206575" y="385063"/>
                    <a:pt x="1197701" y="393938"/>
                  </a:cubicBezTo>
                  <a:cubicBezTo>
                    <a:pt x="1188826" y="402812"/>
                    <a:pt x="1176789" y="407798"/>
                    <a:pt x="1164239" y="407798"/>
                  </a:cubicBezTo>
                  <a:lnTo>
                    <a:pt x="47322" y="407798"/>
                  </a:lnTo>
                  <a:cubicBezTo>
                    <a:pt x="34772" y="407798"/>
                    <a:pt x="22735" y="402812"/>
                    <a:pt x="13860" y="393938"/>
                  </a:cubicBezTo>
                  <a:cubicBezTo>
                    <a:pt x="4986" y="385063"/>
                    <a:pt x="0" y="373026"/>
                    <a:pt x="0" y="360476"/>
                  </a:cubicBezTo>
                  <a:lnTo>
                    <a:pt x="0" y="47322"/>
                  </a:lnTo>
                  <a:cubicBezTo>
                    <a:pt x="0" y="34772"/>
                    <a:pt x="4986" y="22735"/>
                    <a:pt x="13860" y="13860"/>
                  </a:cubicBezTo>
                  <a:cubicBezTo>
                    <a:pt x="22735" y="4986"/>
                    <a:pt x="34772" y="0"/>
                    <a:pt x="4732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68321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11561" cy="445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136647" y="8681421"/>
            <a:ext cx="1183417" cy="118341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34C"/>
            </a:solidFill>
            <a:ln w="742950" cap="sq">
              <a:solidFill>
                <a:srgbClr val="F5934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7543826" y="2829208"/>
            <a:ext cx="10158056" cy="4261627"/>
          </a:xfrm>
          <a:custGeom>
            <a:avLst/>
            <a:gdLst/>
            <a:ahLst/>
            <a:cxnLst/>
            <a:rect l="l" t="t" r="r" b="b"/>
            <a:pathLst>
              <a:path w="10158056" h="4261627">
                <a:moveTo>
                  <a:pt x="0" y="0"/>
                </a:moveTo>
                <a:lnTo>
                  <a:pt x="10158056" y="0"/>
                </a:lnTo>
                <a:lnTo>
                  <a:pt x="10158056" y="4261627"/>
                </a:lnTo>
                <a:lnTo>
                  <a:pt x="0" y="4261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89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1459756"/>
            <a:ext cx="7424853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70"/>
              </a:lnSpc>
              <a:spcBef>
                <a:spcPct val="0"/>
              </a:spcBef>
            </a:pPr>
            <a:r>
              <a:rPr lang="en-US" sz="4690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Referencias Inmutables</a:t>
            </a:r>
            <a:endParaRPr lang="en-US" sz="4690" b="1" spc="-93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04532" y="2666648"/>
            <a:ext cx="6064231" cy="173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615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Las referencias inmutables permiten leer un valor sin modificarlo:</a:t>
            </a:r>
            <a:endParaRPr lang="en-US" sz="2615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020"/>
              </a:lnSpc>
            </a:pPr>
          </a:p>
          <a:p>
            <a:pPr marL="0" lvl="0" indent="0" algn="l">
              <a:lnSpc>
                <a:spcPts val="3020"/>
              </a:lnSpc>
            </a:pPr>
            <a:r>
              <a:rPr lang="en-US" sz="2015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.</a:t>
            </a:r>
            <a:endParaRPr lang="en-US" sz="2015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229725" y="7636180"/>
            <a:ext cx="4574407" cy="204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0"/>
              </a:lnSpc>
            </a:pPr>
            <a:r>
              <a:rPr lang="en-US" sz="2120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 este ejemplo, `&amp;s1` crea una referencia inmutable a `s1` que se pasa a la función `calculate_length`.</a:t>
            </a:r>
            <a:endParaRPr lang="en-US" sz="2120" b="1">
              <a:solidFill>
                <a:srgbClr val="33323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2710"/>
              </a:lnSpc>
            </a:pPr>
          </a:p>
          <a:p>
            <a:pPr marL="0" lvl="0" indent="0" algn="l">
              <a:lnSpc>
                <a:spcPts val="27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DB6C27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726815" y="7026910"/>
            <a:ext cx="367665" cy="38862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755"/>
              </a:lnSpc>
              <a:spcBef>
                <a:spcPct val="0"/>
              </a:spcBef>
            </a:pPr>
          </a:p>
        </p:txBody>
      </p:sp>
      <p:grpSp>
        <p:nvGrpSpPr>
          <p:cNvPr id="8" name="Group 8"/>
          <p:cNvGrpSpPr/>
          <p:nvPr/>
        </p:nvGrpSpPr>
        <p:grpSpPr>
          <a:xfrm rot="0">
            <a:off x="15017929" y="-3048133"/>
            <a:ext cx="5002094" cy="500209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C48">
                <a:alpha val="32941"/>
              </a:srgbClr>
            </a:solidFill>
            <a:ln w="742950" cap="sq">
              <a:solidFill>
                <a:srgbClr val="C19C48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9104387" y="9213255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4" y="0"/>
                </a:lnTo>
                <a:lnTo>
                  <a:pt x="5128564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2000"/>
            </a:blip>
            <a:stretch>
              <a:fillRect b="-286352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8997746" y="7451144"/>
            <a:ext cx="5235204" cy="1762111"/>
            <a:chOff x="0" y="0"/>
            <a:chExt cx="1211561" cy="4077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1561" cy="407798"/>
            </a:xfrm>
            <a:custGeom>
              <a:avLst/>
              <a:gdLst/>
              <a:ahLst/>
              <a:cxnLst/>
              <a:rect l="l" t="t" r="r" b="b"/>
              <a:pathLst>
                <a:path w="1211561" h="407798">
                  <a:moveTo>
                    <a:pt x="47322" y="0"/>
                  </a:moveTo>
                  <a:lnTo>
                    <a:pt x="1164239" y="0"/>
                  </a:lnTo>
                  <a:cubicBezTo>
                    <a:pt x="1176789" y="0"/>
                    <a:pt x="1188826" y="4986"/>
                    <a:pt x="1197701" y="13860"/>
                  </a:cubicBezTo>
                  <a:cubicBezTo>
                    <a:pt x="1206575" y="22735"/>
                    <a:pt x="1211561" y="34772"/>
                    <a:pt x="1211561" y="47322"/>
                  </a:cubicBezTo>
                  <a:lnTo>
                    <a:pt x="1211561" y="360476"/>
                  </a:lnTo>
                  <a:cubicBezTo>
                    <a:pt x="1211561" y="373026"/>
                    <a:pt x="1206575" y="385063"/>
                    <a:pt x="1197701" y="393938"/>
                  </a:cubicBezTo>
                  <a:cubicBezTo>
                    <a:pt x="1188826" y="402812"/>
                    <a:pt x="1176789" y="407798"/>
                    <a:pt x="1164239" y="407798"/>
                  </a:cubicBezTo>
                  <a:lnTo>
                    <a:pt x="47322" y="407798"/>
                  </a:lnTo>
                  <a:cubicBezTo>
                    <a:pt x="34772" y="407798"/>
                    <a:pt x="22735" y="402812"/>
                    <a:pt x="13860" y="393938"/>
                  </a:cubicBezTo>
                  <a:cubicBezTo>
                    <a:pt x="4986" y="385063"/>
                    <a:pt x="0" y="373026"/>
                    <a:pt x="0" y="360476"/>
                  </a:cubicBezTo>
                  <a:lnTo>
                    <a:pt x="0" y="47322"/>
                  </a:lnTo>
                  <a:cubicBezTo>
                    <a:pt x="0" y="34772"/>
                    <a:pt x="4986" y="22735"/>
                    <a:pt x="13860" y="13860"/>
                  </a:cubicBezTo>
                  <a:cubicBezTo>
                    <a:pt x="22735" y="4986"/>
                    <a:pt x="34772" y="0"/>
                    <a:pt x="4732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68321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11561" cy="445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136647" y="8681421"/>
            <a:ext cx="1183417" cy="118341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34C"/>
            </a:solidFill>
            <a:ln w="742950" cap="sq">
              <a:solidFill>
                <a:srgbClr val="F5934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Freeform 18"/>
          <p:cNvSpPr/>
          <p:nvPr/>
        </p:nvSpPr>
        <p:spPr>
          <a:xfrm>
            <a:off x="7693051" y="2439736"/>
            <a:ext cx="10158056" cy="4982833"/>
          </a:xfrm>
          <a:custGeom>
            <a:avLst/>
            <a:gdLst/>
            <a:ahLst/>
            <a:cxnLst/>
            <a:rect l="l" t="t" r="r" b="b"/>
            <a:pathLst>
              <a:path w="10158056" h="4982833">
                <a:moveTo>
                  <a:pt x="0" y="0"/>
                </a:moveTo>
                <a:lnTo>
                  <a:pt x="10158056" y="0"/>
                </a:lnTo>
                <a:lnTo>
                  <a:pt x="10158056" y="4982833"/>
                </a:lnTo>
                <a:lnTo>
                  <a:pt x="0" y="4982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" t="-2721" r="-58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1459756"/>
            <a:ext cx="7424853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70"/>
              </a:lnSpc>
              <a:spcBef>
                <a:spcPct val="0"/>
              </a:spcBef>
            </a:pPr>
            <a:r>
              <a:rPr lang="en-US" sz="4690" b="1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Referencias mutables</a:t>
            </a:r>
            <a:endParaRPr lang="en-US" sz="4690" b="1" spc="-93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04532" y="2666648"/>
            <a:ext cx="6064231" cy="135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615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Las referencias mutables permiten modificar un valor:</a:t>
            </a:r>
            <a:endParaRPr lang="en-US" sz="2615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020"/>
              </a:lnSpc>
            </a:pPr>
          </a:p>
        </p:txBody>
      </p:sp>
      <p:sp>
        <p:nvSpPr>
          <p:cNvPr id="21" name="TextBox 21"/>
          <p:cNvSpPr txBox="1"/>
          <p:nvPr/>
        </p:nvSpPr>
        <p:spPr>
          <a:xfrm>
            <a:off x="9229725" y="7636180"/>
            <a:ext cx="4574407" cy="170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0"/>
              </a:lnSpc>
            </a:pPr>
            <a:r>
              <a:rPr lang="en-US" sz="2120" b="1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Aquí, `&amp;mut s` crea una referencia mutable que se pasa a la función `change`, permitiendo modificar el `String`.</a:t>
            </a:r>
            <a:endParaRPr lang="en-US" sz="2120" b="1">
              <a:solidFill>
                <a:srgbClr val="333231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l">
              <a:lnSpc>
                <a:spcPts val="27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811589" y="8007246"/>
            <a:ext cx="4201427" cy="4201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5934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DB6C27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067950" y="6633635"/>
            <a:ext cx="762083" cy="76208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C48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-575233" y="9258300"/>
            <a:ext cx="1614906" cy="16149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321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253776" y="1237654"/>
            <a:ext cx="7284184" cy="86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10"/>
              </a:lnSpc>
              <a:spcBef>
                <a:spcPct val="0"/>
              </a:spcBef>
            </a:pPr>
            <a:r>
              <a:rPr lang="en-US" sz="5080" b="1" spc="-10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Reglas de Borrowing</a:t>
            </a:r>
            <a:endParaRPr lang="en-US" sz="5080" b="1" spc="-101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64258" y="2649137"/>
            <a:ext cx="14717913" cy="5858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5"/>
              </a:lnSpc>
            </a:pPr>
            <a:r>
              <a:rPr lang="en-US" sz="3025" b="1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Rust impone reglas estrictas para el borrowing para garantizar la seguridad:</a:t>
            </a:r>
            <a:endParaRPr lang="en-US" sz="3025" b="1" spc="-6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4235"/>
              </a:lnSpc>
            </a:pPr>
          </a:p>
          <a:p>
            <a:pPr algn="l">
              <a:lnSpc>
                <a:spcPts val="4235"/>
              </a:lnSpc>
            </a:pPr>
            <a:r>
              <a:rPr lang="en-US" sz="3025" b="1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1. Puedes tener cualquier número d</a:t>
            </a:r>
            <a:r>
              <a:rPr lang="en-US" sz="3025" b="1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 referencias inmutables, pero solo una referencia mutable a un valor en un momento dado.</a:t>
            </a:r>
            <a:endParaRPr lang="en-US" sz="3025" b="1" spc="-6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4235"/>
              </a:lnSpc>
            </a:pPr>
          </a:p>
          <a:p>
            <a:pPr algn="l">
              <a:lnSpc>
                <a:spcPts val="4235"/>
              </a:lnSpc>
            </a:pPr>
            <a:r>
              <a:rPr lang="en-US" sz="3025" b="1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 Las referencias deben ser siempre válidas.</a:t>
            </a:r>
            <a:endParaRPr lang="en-US" sz="3025" b="1" spc="-6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4235"/>
              </a:lnSpc>
            </a:pPr>
          </a:p>
          <a:p>
            <a:pPr algn="l">
              <a:lnSpc>
                <a:spcPts val="4235"/>
              </a:lnSpc>
            </a:pPr>
            <a:r>
              <a:rPr lang="en-US" sz="3025" b="1" spc="-6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Estas reglas evitan condiciones de carrera y garantizan la seguridad en el acceso concurrente a datos.</a:t>
            </a:r>
            <a:endParaRPr lang="en-US" sz="3025" b="1" spc="-6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4235"/>
              </a:lnSpc>
            </a:pPr>
          </a:p>
          <a:p>
            <a:pPr marL="0" lvl="0" indent="0" algn="l">
              <a:lnSpc>
                <a:spcPts val="42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09653"/>
            <a:ext cx="9014061" cy="3820299"/>
          </a:xfrm>
          <a:custGeom>
            <a:avLst/>
            <a:gdLst/>
            <a:ahLst/>
            <a:cxnLst/>
            <a:rect l="l" t="t" r="r" b="b"/>
            <a:pathLst>
              <a:path w="9014061" h="3820299">
                <a:moveTo>
                  <a:pt x="0" y="0"/>
                </a:moveTo>
                <a:lnTo>
                  <a:pt x="9014061" y="0"/>
                </a:lnTo>
                <a:lnTo>
                  <a:pt x="9014061" y="3820300"/>
                </a:lnTo>
                <a:lnTo>
                  <a:pt x="0" y="38203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43" r="-2083" b="-238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DB6C2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0685907" y="-9525"/>
            <a:ext cx="7525312" cy="10250917"/>
          </a:xfrm>
          <a:custGeom>
            <a:avLst/>
            <a:gdLst/>
            <a:ahLst/>
            <a:cxnLst/>
            <a:rect l="l" t="t" r="r" b="b"/>
            <a:pathLst>
              <a:path w="7525312" h="10250917">
                <a:moveTo>
                  <a:pt x="0" y="0"/>
                </a:moveTo>
                <a:lnTo>
                  <a:pt x="7525312" y="0"/>
                </a:lnTo>
                <a:lnTo>
                  <a:pt x="7525312" y="10250917"/>
                </a:lnTo>
                <a:lnTo>
                  <a:pt x="0" y="10250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87" r="-7353" b="-82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7834" y="442773"/>
            <a:ext cx="9448245" cy="175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5"/>
              </a:lnSpc>
            </a:pPr>
            <a:r>
              <a:rPr lang="en-US" sz="5060" b="1" spc="-101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Tipos Genéricos en Rust</a:t>
            </a:r>
            <a:endParaRPr lang="en-US" sz="5060" b="1" spc="-101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l">
              <a:lnSpc>
                <a:spcPts val="70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811589" y="8007246"/>
            <a:ext cx="4201427" cy="4201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5934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DB6C27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067950" y="6633635"/>
            <a:ext cx="762083" cy="76208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C48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-575233" y="9258300"/>
            <a:ext cx="1614906" cy="16149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321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274695" y="3300095"/>
            <a:ext cx="11012805" cy="911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10"/>
              </a:lnSpc>
              <a:spcBef>
                <a:spcPct val="0"/>
              </a:spcBef>
            </a:pPr>
            <a:r>
              <a:rPr lang="en-US" altLang="es-ES" sz="5080" b="1" spc="-101">
                <a:solidFill>
                  <a:srgbClr val="191919"/>
                </a:solidFill>
                <a:latin typeface="Open Sauce Bold" charset="0"/>
                <a:ea typeface="Open Sauce Bold"/>
                <a:cs typeface="Open Sauce Bold" charset="0"/>
                <a:sym typeface="Open Sauce Bold"/>
              </a:rPr>
              <a:t>Ventajas de los Gen</a:t>
            </a:r>
            <a:r>
              <a:rPr lang="en-US" altLang="en-US" sz="5080" b="1" spc="-101">
                <a:solidFill>
                  <a:srgbClr val="191919"/>
                </a:solidFill>
                <a:latin typeface="Open Sauce Bold" charset="0"/>
                <a:ea typeface="Open Sauce Bold"/>
                <a:cs typeface="Open Sauce Bold" charset="0"/>
                <a:sym typeface="Open Sauce Bold"/>
              </a:rPr>
              <a:t>é</a:t>
            </a:r>
            <a:r>
              <a:rPr lang="en-US" altLang="es-ES" sz="5080" b="1" spc="-101">
                <a:solidFill>
                  <a:srgbClr val="191919"/>
                </a:solidFill>
                <a:latin typeface="Open Sauce Bold" charset="0"/>
                <a:ea typeface="Open Sauce Bold"/>
                <a:cs typeface="Open Sauce Bold" charset="0"/>
                <a:sym typeface="Open Sauce Bold"/>
              </a:rPr>
              <a:t>ricos en Rust</a:t>
            </a:r>
            <a:endParaRPr lang="en-US" altLang="es-ES" sz="5080" b="1" spc="-101">
              <a:solidFill>
                <a:srgbClr val="191919"/>
              </a:solidFill>
              <a:latin typeface="Open Sauce Bold" charset="0"/>
              <a:ea typeface="Open Sauce Bold"/>
              <a:cs typeface="Open Sauce Bold" charset="0"/>
              <a:sym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74695" y="4686300"/>
            <a:ext cx="10227310" cy="3801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35"/>
              </a:lnSpc>
            </a:pPr>
            <a:r>
              <a:rPr lang="en-US" altLang="es-ES" sz="4400"/>
              <a:t>1. Reutilizaci</a:t>
            </a:r>
            <a:r>
              <a:rPr lang="en-US" altLang="en-US" sz="4400"/>
              <a:t>ó</a:t>
            </a:r>
            <a:r>
              <a:rPr lang="en-US" altLang="es-ES" sz="4400"/>
              <a:t>n de c</a:t>
            </a:r>
            <a:r>
              <a:rPr lang="en-US" altLang="en-US" sz="4400"/>
              <a:t>ó</a:t>
            </a:r>
            <a:r>
              <a:rPr lang="en-US" altLang="es-ES" sz="4400"/>
              <a:t>digo.</a:t>
            </a:r>
            <a:endParaRPr lang="en-US" altLang="es-ES" sz="4400"/>
          </a:p>
          <a:p>
            <a:pPr algn="l">
              <a:lnSpc>
                <a:spcPts val="4235"/>
              </a:lnSpc>
            </a:pPr>
            <a:endParaRPr lang="en-US" altLang="es-ES" sz="4400"/>
          </a:p>
          <a:p>
            <a:pPr algn="l">
              <a:lnSpc>
                <a:spcPts val="4235"/>
              </a:lnSpc>
            </a:pPr>
            <a:r>
              <a:rPr lang="en-US" altLang="es-ES" sz="4400"/>
              <a:t>2. C</a:t>
            </a:r>
            <a:r>
              <a:rPr lang="en-US" altLang="en-US" sz="4400"/>
              <a:t>ó</a:t>
            </a:r>
            <a:r>
              <a:rPr lang="en-US" altLang="es-ES" sz="4400"/>
              <a:t>digo m</a:t>
            </a:r>
            <a:r>
              <a:rPr lang="en-US" altLang="en-US" sz="4400"/>
              <a:t>á</a:t>
            </a:r>
            <a:r>
              <a:rPr lang="en-US" altLang="es-ES" sz="4400"/>
              <a:t>s compacto.</a:t>
            </a:r>
            <a:endParaRPr lang="en-US" altLang="es-ES" sz="4400"/>
          </a:p>
          <a:p>
            <a:pPr algn="l">
              <a:lnSpc>
                <a:spcPts val="4235"/>
              </a:lnSpc>
            </a:pPr>
            <a:endParaRPr lang="en-US" altLang="es-ES" sz="4400"/>
          </a:p>
          <a:p>
            <a:pPr algn="l">
              <a:lnSpc>
                <a:spcPts val="4235"/>
              </a:lnSpc>
            </a:pPr>
            <a:r>
              <a:rPr lang="en-US" altLang="es-ES" sz="4400"/>
              <a:t>3. Seguridad de tipos y rendimiento.</a:t>
            </a:r>
            <a:endParaRPr lang="en-US" altLang="es-ES" sz="4400"/>
          </a:p>
          <a:p>
            <a:pPr indent="457200" algn="l">
              <a:lnSpc>
                <a:spcPts val="4235"/>
              </a:lnSpc>
            </a:pPr>
            <a:r>
              <a:rPr lang="en-US" altLang="es-ES" sz="4400"/>
              <a:t>¿</a:t>
            </a:r>
            <a:r>
              <a:rPr lang="en-US" altLang="es-ES" sz="3600"/>
              <a:t>Cómo Rust logra esto?</a:t>
            </a:r>
            <a:endParaRPr lang="en-US" altLang="es-ES" sz="3600"/>
          </a:p>
          <a:p>
            <a:pPr marL="0" lvl="0" indent="0" algn="l">
              <a:lnSpc>
                <a:spcPts val="4235"/>
              </a:lnSpc>
              <a:spcBef>
                <a:spcPct val="0"/>
              </a:spcBef>
            </a:pPr>
            <a:endParaRPr lang="en-US" altLang="es-ES" sz="3600"/>
          </a:p>
        </p:txBody>
      </p:sp>
      <p:sp>
        <p:nvSpPr>
          <p:cNvPr id="16" name="Cuadro de texto 15"/>
          <p:cNvSpPr txBox="1"/>
          <p:nvPr/>
        </p:nvSpPr>
        <p:spPr>
          <a:xfrm>
            <a:off x="8721725" y="-109601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s-ES" altLang="en-US"/>
          </a:p>
        </p:txBody>
      </p:sp>
      <p:sp>
        <p:nvSpPr>
          <p:cNvPr id="17" name="TextBox 11"/>
          <p:cNvSpPr/>
          <p:nvPr/>
        </p:nvSpPr>
        <p:spPr>
          <a:xfrm>
            <a:off x="4267200" y="141414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8" name="Freeform 8"/>
          <p:cNvSpPr/>
          <p:nvPr/>
        </p:nvSpPr>
        <p:spPr>
          <a:xfrm>
            <a:off x="2667000" y="1257300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/>
            </a:stretch>
          </a:blipFill>
          <a:ln>
            <a:noFill/>
          </a:ln>
          <a:effectLst/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5811589" y="8007246"/>
            <a:ext cx="4201427" cy="42014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5934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DB6C27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6067950" y="6633635"/>
            <a:ext cx="762083" cy="76208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C48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-575233" y="9258300"/>
            <a:ext cx="1614906" cy="16149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321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274695" y="2842895"/>
            <a:ext cx="11012805" cy="911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10"/>
              </a:lnSpc>
              <a:spcBef>
                <a:spcPct val="0"/>
              </a:spcBef>
            </a:pPr>
            <a:r>
              <a:rPr lang="en-US" altLang="es-ES" sz="5080" b="1" spc="-101">
                <a:solidFill>
                  <a:srgbClr val="191919"/>
                </a:solidFill>
                <a:latin typeface="Open Sauce Bold" charset="0"/>
                <a:ea typeface="Open Sauce Bold"/>
                <a:cs typeface="Open Sauce Bold" charset="0"/>
                <a:sym typeface="Open Sauce Bold"/>
              </a:rPr>
              <a:t>Monomorfizaci</a:t>
            </a:r>
            <a:r>
              <a:rPr lang="en-US" altLang="en-US" sz="5080" b="1" spc="-101">
                <a:solidFill>
                  <a:srgbClr val="191919"/>
                </a:solidFill>
                <a:latin typeface="Open Sauce Bold" charset="0"/>
                <a:ea typeface="Open Sauce Bold"/>
                <a:cs typeface="Open Sauce Bold" charset="0"/>
                <a:sym typeface="Open Sauce Bold"/>
              </a:rPr>
              <a:t>ó</a:t>
            </a:r>
            <a:r>
              <a:rPr lang="en-US" altLang="es-ES" sz="5080" b="1" spc="-101">
                <a:solidFill>
                  <a:srgbClr val="191919"/>
                </a:solidFill>
                <a:latin typeface="Open Sauce Bold" charset="0"/>
                <a:ea typeface="Open Sauce Bold"/>
                <a:cs typeface="Open Sauce Bold" charset="0"/>
                <a:sym typeface="Open Sauce Bold"/>
              </a:rPr>
              <a:t>n</a:t>
            </a:r>
            <a:endParaRPr lang="en-US" altLang="es-ES" sz="5080" b="1" spc="-101">
              <a:solidFill>
                <a:srgbClr val="191919"/>
              </a:solidFill>
              <a:latin typeface="Open Sauce Bold" charset="0"/>
              <a:ea typeface="Open Sauce Bold"/>
              <a:cs typeface="Open Sauce Bold" charset="0"/>
              <a:sym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42845" y="4076700"/>
            <a:ext cx="11369675" cy="497014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235"/>
              </a:lnSpc>
            </a:pPr>
            <a:r>
              <a:rPr lang="en-US" altLang="es-ES" sz="3600"/>
              <a:t>El compilador genera versiones espec</a:t>
            </a:r>
            <a:r>
              <a:rPr lang="en-US" altLang="en-US" sz="3600"/>
              <a:t>í</a:t>
            </a:r>
            <a:r>
              <a:rPr lang="en-US" altLang="es-ES" sz="3600"/>
              <a:t>ficas del c</a:t>
            </a:r>
            <a:r>
              <a:rPr lang="en-US" altLang="en-US" sz="3600"/>
              <a:t>ó</a:t>
            </a:r>
            <a:r>
              <a:rPr lang="en-US" altLang="es-ES" sz="3600"/>
              <a:t>digo gen</a:t>
            </a:r>
            <a:r>
              <a:rPr lang="en-US" altLang="en-US" sz="3600"/>
              <a:t>é</a:t>
            </a:r>
            <a:r>
              <a:rPr lang="en-US" altLang="es-ES" sz="3600"/>
              <a:t>rico para cada tipo concreto que se utiliza en el programa.</a:t>
            </a:r>
            <a:endParaRPr lang="en-US" altLang="es-ES" sz="3600"/>
          </a:p>
          <a:p>
            <a:pPr algn="l">
              <a:lnSpc>
                <a:spcPts val="4235"/>
              </a:lnSpc>
            </a:pPr>
            <a:endParaRPr lang="en-US" altLang="es-ES" sz="3600"/>
          </a:p>
          <a:p>
            <a:pPr algn="l">
              <a:lnSpc>
                <a:spcPts val="4235"/>
              </a:lnSpc>
            </a:pPr>
            <a:r>
              <a:rPr lang="en-US" altLang="es-ES" sz="3600"/>
              <a:t>Esto tiene varias implicaciones importantes:</a:t>
            </a:r>
            <a:endParaRPr lang="en-US" altLang="es-ES" sz="3600"/>
          </a:p>
          <a:p>
            <a:pPr algn="l">
              <a:lnSpc>
                <a:spcPts val="4235"/>
              </a:lnSpc>
            </a:pPr>
            <a:r>
              <a:rPr lang="en-US" altLang="es-ES" sz="3600"/>
              <a:t>1. Optimizaci</a:t>
            </a:r>
            <a:r>
              <a:rPr lang="en-US" altLang="en-US" sz="3600"/>
              <a:t>ó</a:t>
            </a:r>
            <a:r>
              <a:rPr lang="en-US" altLang="es-ES" sz="3600"/>
              <a:t>n espec</a:t>
            </a:r>
            <a:r>
              <a:rPr lang="en-US" altLang="en-US" sz="3600"/>
              <a:t>í</a:t>
            </a:r>
            <a:r>
              <a:rPr lang="en-US" altLang="es-ES" sz="3600"/>
              <a:t>fica por tipo.</a:t>
            </a:r>
            <a:endParaRPr lang="en-US" altLang="es-ES" sz="3600"/>
          </a:p>
          <a:p>
            <a:pPr algn="l">
              <a:lnSpc>
                <a:spcPts val="4235"/>
              </a:lnSpc>
            </a:pPr>
            <a:r>
              <a:rPr lang="en-US" altLang="es-ES" sz="3600"/>
              <a:t>2. Seguridad en tiempo de compilaci</a:t>
            </a:r>
            <a:r>
              <a:rPr lang="en-US" altLang="en-US" sz="3600"/>
              <a:t>ó</a:t>
            </a:r>
            <a:r>
              <a:rPr lang="en-US" altLang="es-ES" sz="3600"/>
              <a:t>n.</a:t>
            </a:r>
            <a:endParaRPr lang="en-US" altLang="es-ES" sz="3600"/>
          </a:p>
          <a:p>
            <a:pPr algn="l">
              <a:lnSpc>
                <a:spcPts val="4235"/>
              </a:lnSpc>
            </a:pPr>
            <a:r>
              <a:rPr lang="en-US" altLang="es-ES" sz="3600"/>
              <a:t>3. Evita conversiones impl</a:t>
            </a:r>
            <a:r>
              <a:rPr lang="en-US" altLang="en-US" sz="3600"/>
              <a:t>í</a:t>
            </a:r>
            <a:r>
              <a:rPr lang="en-US" altLang="es-ES" sz="3600"/>
              <a:t>citas peligrosas.</a:t>
            </a:r>
            <a:endParaRPr lang="en-US" altLang="es-ES" sz="3600"/>
          </a:p>
          <a:p>
            <a:pPr algn="l">
              <a:lnSpc>
                <a:spcPts val="4235"/>
              </a:lnSpc>
            </a:pPr>
            <a:endParaRPr lang="en-US" altLang="es-ES" sz="3600"/>
          </a:p>
          <a:p>
            <a:pPr algn="l">
              <a:lnSpc>
                <a:spcPts val="4235"/>
              </a:lnSpc>
            </a:pPr>
            <a:endParaRPr lang="en-US" altLang="es-ES" sz="3600"/>
          </a:p>
        </p:txBody>
      </p:sp>
      <p:sp>
        <p:nvSpPr>
          <p:cNvPr id="16" name="Cuadro de texto 15"/>
          <p:cNvSpPr txBox="1"/>
          <p:nvPr/>
        </p:nvSpPr>
        <p:spPr>
          <a:xfrm>
            <a:off x="8721725" y="-109601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s-ES" altLang="en-US"/>
          </a:p>
        </p:txBody>
      </p:sp>
      <p:sp>
        <p:nvSpPr>
          <p:cNvPr id="17" name="TextBox 11"/>
          <p:cNvSpPr/>
          <p:nvPr/>
        </p:nvSpPr>
        <p:spPr>
          <a:xfrm>
            <a:off x="4267200" y="141414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8" name="Freeform 8"/>
          <p:cNvSpPr/>
          <p:nvPr/>
        </p:nvSpPr>
        <p:spPr>
          <a:xfrm>
            <a:off x="2667000" y="1257300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/>
            </a:stretch>
          </a:blipFill>
          <a:ln>
            <a:noFill/>
          </a:ln>
          <a:effectLst/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4852" y="3817390"/>
            <a:ext cx="11276017" cy="3402737"/>
          </a:xfrm>
          <a:custGeom>
            <a:avLst/>
            <a:gdLst/>
            <a:ahLst/>
            <a:cxnLst/>
            <a:rect l="l" t="t" r="r" b="b"/>
            <a:pathLst>
              <a:path w="11276017" h="3402737">
                <a:moveTo>
                  <a:pt x="0" y="0"/>
                </a:moveTo>
                <a:lnTo>
                  <a:pt x="11276016" y="0"/>
                </a:lnTo>
                <a:lnTo>
                  <a:pt x="11276016" y="3402737"/>
                </a:lnTo>
                <a:lnTo>
                  <a:pt x="0" y="34027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24852" y="1049314"/>
            <a:ext cx="9716633" cy="179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5"/>
              </a:lnSpc>
            </a:pPr>
            <a:r>
              <a:rPr lang="en-US" sz="5205" b="1" spc="-10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Seguridad de tipos: </a:t>
            </a:r>
            <a:endParaRPr lang="en-US" sz="5205" b="1" spc="-104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l">
              <a:lnSpc>
                <a:spcPts val="7285"/>
              </a:lnSpc>
              <a:spcBef>
                <a:spcPct val="0"/>
              </a:spcBef>
            </a:pPr>
          </a:p>
        </p:txBody>
      </p:sp>
      <p:grpSp>
        <p:nvGrpSpPr>
          <p:cNvPr id="4" name="Group 4"/>
          <p:cNvGrpSpPr/>
          <p:nvPr/>
        </p:nvGrpSpPr>
        <p:grpSpPr>
          <a:xfrm rot="0">
            <a:off x="15758911" y="7666806"/>
            <a:ext cx="4201427" cy="420142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5934C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3909552" y="8433781"/>
            <a:ext cx="4201427" cy="420142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68321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-2137497" y="-2632014"/>
            <a:ext cx="5002094" cy="500209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9C48">
                <a:alpha val="32941"/>
              </a:srgbClr>
            </a:solidFill>
            <a:ln w="742950" cap="sq">
              <a:solidFill>
                <a:srgbClr val="C19C48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5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1777365" y="3358515"/>
            <a:ext cx="6064250" cy="795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6565"/>
              </a:lnSpc>
              <a:spcBef>
                <a:spcPts val="0"/>
              </a:spcBef>
              <a:defRPr lang="en-US"/>
            </a:pPr>
            <a:r>
              <a:rPr lang="en-US" sz="4690" b="1" cap="none" spc="-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Crates.io</a:t>
            </a:r>
            <a:endParaRPr lang="en-US" sz="4690" b="1" cap="none" spc="-18">
              <a:solidFill>
                <a:srgbClr val="191919"/>
              </a:solidFill>
              <a:latin typeface="Open Sauce Bold"/>
              <a:ea typeface="Open Sauce Bold"/>
              <a:cs typeface="Open Sauce Bold"/>
            </a:endParaRPr>
          </a:p>
        </p:txBody>
      </p:sp>
      <p:sp>
        <p:nvSpPr>
          <p:cNvPr id="3" name="TextBox 3"/>
          <p:cNvSpPr/>
          <p:nvPr/>
        </p:nvSpPr>
        <p:spPr>
          <a:xfrm>
            <a:off x="1777365" y="4309745"/>
            <a:ext cx="6064250" cy="1346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620"/>
              </a:lnSpc>
              <a:defRPr lang="en-US"/>
            </a:pPr>
            <a:r>
              <a:rPr lang="en-US" sz="2410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Crates.io utiliza Semantic Versioning (SemVer) para garantizar compatibilidad y claridad en las actualizaciones.</a:t>
            </a:r>
            <a:endParaRPr lang="en-US" sz="2410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997075" y="7075805"/>
            <a:ext cx="5578475" cy="5578475"/>
            <a:chOff x="-1997075" y="7075805"/>
            <a:chExt cx="5578475" cy="5578475"/>
          </a:xfrm>
        </p:grpSpPr>
        <p:sp>
          <p:nvSpPr>
            <p:cNvPr id="6" name="Freeform 5"/>
            <p:cNvSpPr/>
            <p:nvPr/>
          </p:nvSpPr>
          <p:spPr>
            <a:xfrm>
              <a:off x="-1997075" y="7075805"/>
              <a:ext cx="5578475" cy="5578475"/>
            </a:xfrm>
            <a:custGeom>
              <a:avLst/>
              <a:gdLst/>
              <a:ahLst/>
              <a:cxnLst/>
              <a:rect l="0" t="0" r="5578475" b="5578475"/>
              <a:pathLst>
                <a:path w="5578475" h="5578475">
                  <a:moveTo>
                    <a:pt x="2789237" y="0"/>
                  </a:moveTo>
                  <a:cubicBezTo>
                    <a:pt x="1248780" y="0"/>
                    <a:pt x="0" y="1248780"/>
                    <a:pt x="0" y="2789237"/>
                  </a:cubicBezTo>
                  <a:cubicBezTo>
                    <a:pt x="0" y="4329694"/>
                    <a:pt x="1248780" y="5578475"/>
                    <a:pt x="2789237" y="5578475"/>
                  </a:cubicBezTo>
                  <a:cubicBezTo>
                    <a:pt x="4329694" y="5578475"/>
                    <a:pt x="5578475" y="4329694"/>
                    <a:pt x="5578475" y="2789237"/>
                  </a:cubicBezTo>
                  <a:cubicBezTo>
                    <a:pt x="5578475" y="1248780"/>
                    <a:pt x="4329694" y="0"/>
                    <a:pt x="27892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E85D1A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5" name="TextBox 6"/>
            <p:cNvSpPr/>
            <p:nvPr/>
          </p:nvSpPr>
          <p:spPr>
            <a:xfrm>
              <a:off x="-1473835" y="7337425"/>
              <a:ext cx="4531995" cy="479361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84270" y="7005955"/>
            <a:ext cx="452120" cy="452120"/>
            <a:chOff x="3684270" y="7005955"/>
            <a:chExt cx="452120" cy="452120"/>
          </a:xfrm>
        </p:grpSpPr>
        <p:sp>
          <p:nvSpPr>
            <p:cNvPr id="9" name="Freeform 8"/>
            <p:cNvSpPr/>
            <p:nvPr/>
          </p:nvSpPr>
          <p:spPr>
            <a:xfrm>
              <a:off x="3684270" y="7005955"/>
              <a:ext cx="452120" cy="452120"/>
            </a:xfrm>
            <a:custGeom>
              <a:avLst/>
              <a:gdLst/>
              <a:ahLst/>
              <a:cxnLst/>
              <a:rect l="0" t="0" r="452120" b="452120"/>
              <a:pathLst>
                <a:path w="452120" h="452120">
                  <a:moveTo>
                    <a:pt x="226060" y="0"/>
                  </a:moveTo>
                  <a:cubicBezTo>
                    <a:pt x="101210" y="0"/>
                    <a:pt x="0" y="101210"/>
                    <a:pt x="0" y="226060"/>
                  </a:cubicBezTo>
                  <a:cubicBezTo>
                    <a:pt x="0" y="350910"/>
                    <a:pt x="101210" y="452120"/>
                    <a:pt x="226060" y="452120"/>
                  </a:cubicBezTo>
                  <a:cubicBezTo>
                    <a:pt x="350910" y="452120"/>
                    <a:pt x="452120" y="350910"/>
                    <a:pt x="452120" y="226060"/>
                  </a:cubicBezTo>
                  <a:cubicBezTo>
                    <a:pt x="452120" y="101210"/>
                    <a:pt x="350910" y="0"/>
                    <a:pt x="226060" y="0"/>
                  </a:cubicBezTo>
                  <a:close/>
                </a:path>
              </a:pathLst>
            </a:custGeom>
            <a:solidFill>
              <a:srgbClr val="A93700"/>
            </a:solidFill>
            <a:ln w="742950" cap="flat" cmpd="sng" algn="ctr">
              <a:solidFill>
                <a:srgbClr val="A93700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8" name="TextBox 9"/>
            <p:cNvSpPr/>
            <p:nvPr/>
          </p:nvSpPr>
          <p:spPr>
            <a:xfrm>
              <a:off x="3726815" y="7026910"/>
              <a:ext cx="367030" cy="3886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017750" y="-2533650"/>
            <a:ext cx="5002530" cy="5001895"/>
            <a:chOff x="15017750" y="-2533650"/>
            <a:chExt cx="5002530" cy="5001895"/>
          </a:xfrm>
        </p:grpSpPr>
        <p:sp>
          <p:nvSpPr>
            <p:cNvPr id="12" name="Freeform 11"/>
            <p:cNvSpPr/>
            <p:nvPr/>
          </p:nvSpPr>
          <p:spPr>
            <a:xfrm>
              <a:off x="15017750" y="-2533650"/>
              <a:ext cx="5002530" cy="5001895"/>
            </a:xfrm>
            <a:custGeom>
              <a:avLst/>
              <a:gdLst/>
              <a:ahLst/>
              <a:cxnLst/>
              <a:rect l="0" t="0" r="5002530" b="5001895"/>
              <a:pathLst>
                <a:path w="5002530" h="5001895">
                  <a:moveTo>
                    <a:pt x="2501265" y="0"/>
                  </a:moveTo>
                  <a:cubicBezTo>
                    <a:pt x="1119852" y="0"/>
                    <a:pt x="0" y="1119709"/>
                    <a:pt x="0" y="2500947"/>
                  </a:cubicBezTo>
                  <a:cubicBezTo>
                    <a:pt x="0" y="3882185"/>
                    <a:pt x="1119852" y="5001895"/>
                    <a:pt x="2501265" y="5001895"/>
                  </a:cubicBezTo>
                  <a:cubicBezTo>
                    <a:pt x="3882678" y="5001895"/>
                    <a:pt x="5002530" y="3882185"/>
                    <a:pt x="5002530" y="2500947"/>
                  </a:cubicBezTo>
                  <a:cubicBezTo>
                    <a:pt x="5002530" y="1119709"/>
                    <a:pt x="3882678" y="0"/>
                    <a:pt x="2501265" y="0"/>
                  </a:cubicBezTo>
                  <a:close/>
                </a:path>
              </a:pathLst>
            </a:custGeom>
            <a:solidFill>
              <a:srgbClr val="A93700">
                <a:alpha val="31000"/>
              </a:srgbClr>
            </a:solidFill>
            <a:ln w="742950" cap="flat" cmpd="sng" algn="ctr">
              <a:solidFill>
                <a:srgbClr val="A93700">
                  <a:alpha val="32000"/>
                </a:srgb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1" name="TextBox 12"/>
            <p:cNvSpPr/>
            <p:nvPr/>
          </p:nvSpPr>
          <p:spPr>
            <a:xfrm>
              <a:off x="15487015" y="-2299335"/>
              <a:ext cx="4064000" cy="4298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sp>
        <p:nvSpPr>
          <p:cNvPr id="13" name="Freeform 13"/>
          <p:cNvSpPr/>
          <p:nvPr/>
        </p:nvSpPr>
        <p:spPr>
          <a:xfrm rot="10800000">
            <a:off x="9028430" y="3444240"/>
            <a:ext cx="5128260" cy="381635"/>
          </a:xfrm>
          <a:custGeom>
            <a:avLst/>
            <a:gdLst/>
            <a:ahLst/>
            <a:cxnLst/>
            <a:rect l="0" t="0" r="5128260" b="381635"/>
            <a:pathLst>
              <a:path w="5128260" h="381635">
                <a:moveTo>
                  <a:pt x="0" y="0"/>
                </a:moveTo>
                <a:lnTo>
                  <a:pt x="5128261" y="0"/>
                </a:lnTo>
                <a:lnTo>
                  <a:pt x="5128261" y="381635"/>
                </a:lnTo>
                <a:lnTo>
                  <a:pt x="0" y="38163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2000"/>
            </a:blip>
            <a:srcRect/>
            <a:stretch>
              <a:fillRect b="-286350"/>
            </a:stretch>
          </a:blipFill>
          <a:ln>
            <a:noFill/>
          </a:ln>
          <a:effectLst/>
        </p:spPr>
      </p:sp>
      <p:grpSp>
        <p:nvGrpSpPr>
          <p:cNvPr id="14" name="Group 14"/>
          <p:cNvGrpSpPr/>
          <p:nvPr/>
        </p:nvGrpSpPr>
        <p:grpSpPr>
          <a:xfrm>
            <a:off x="8921750" y="1425575"/>
            <a:ext cx="5334635" cy="1618615"/>
            <a:chOff x="8921750" y="1425575"/>
            <a:chExt cx="5334635" cy="1618615"/>
          </a:xfrm>
        </p:grpSpPr>
        <p:sp>
          <p:nvSpPr>
            <p:cNvPr id="16" name="Freeform 15"/>
            <p:cNvSpPr/>
            <p:nvPr/>
          </p:nvSpPr>
          <p:spPr>
            <a:xfrm>
              <a:off x="8921750" y="1425575"/>
              <a:ext cx="5334635" cy="1618615"/>
            </a:xfrm>
            <a:custGeom>
              <a:avLst/>
              <a:gdLst/>
              <a:ahLst/>
              <a:cxnLst/>
              <a:rect l="0" t="0" r="5334635" b="1618615"/>
              <a:pathLst>
                <a:path w="5334635" h="1618615">
                  <a:moveTo>
                    <a:pt x="200651" y="0"/>
                  </a:moveTo>
                  <a:lnTo>
                    <a:pt x="5133983" y="0"/>
                  </a:lnTo>
                  <a:cubicBezTo>
                    <a:pt x="5244800" y="0"/>
                    <a:pt x="5334635" y="89804"/>
                    <a:pt x="5334635" y="200583"/>
                  </a:cubicBezTo>
                  <a:lnTo>
                    <a:pt x="5334635" y="1418031"/>
                  </a:lnTo>
                  <a:cubicBezTo>
                    <a:pt x="5334635" y="1528810"/>
                    <a:pt x="5244800" y="1618615"/>
                    <a:pt x="5133983" y="1618615"/>
                  </a:cubicBezTo>
                  <a:lnTo>
                    <a:pt x="200651" y="1618615"/>
                  </a:lnTo>
                  <a:cubicBezTo>
                    <a:pt x="89834" y="1618615"/>
                    <a:pt x="0" y="1528810"/>
                    <a:pt x="0" y="1418031"/>
                  </a:cubicBezTo>
                  <a:lnTo>
                    <a:pt x="0" y="200583"/>
                  </a:lnTo>
                  <a:cubicBezTo>
                    <a:pt x="0" y="89804"/>
                    <a:pt x="89834" y="0"/>
                    <a:pt x="2006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 algn="ctr">
              <a:solidFill>
                <a:srgbClr val="E85D1A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5" name="TextBox 16"/>
            <p:cNvSpPr/>
            <p:nvPr/>
          </p:nvSpPr>
          <p:spPr>
            <a:xfrm>
              <a:off x="8921750" y="1261110"/>
              <a:ext cx="5334635" cy="17830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07705" y="1878330"/>
            <a:ext cx="1228090" cy="1226185"/>
            <a:chOff x="8307705" y="1878330"/>
            <a:chExt cx="1228090" cy="1226185"/>
          </a:xfrm>
        </p:grpSpPr>
        <p:sp>
          <p:nvSpPr>
            <p:cNvPr id="19" name="Freeform 18"/>
            <p:cNvSpPr/>
            <p:nvPr/>
          </p:nvSpPr>
          <p:spPr>
            <a:xfrm>
              <a:off x="8307705" y="1878330"/>
              <a:ext cx="1228090" cy="1226185"/>
            </a:xfrm>
            <a:custGeom>
              <a:avLst/>
              <a:gdLst/>
              <a:ahLst/>
              <a:cxnLst/>
              <a:rect l="0" t="0" r="1228090" b="1226185"/>
              <a:pathLst>
                <a:path w="1228090" h="1226185">
                  <a:moveTo>
                    <a:pt x="0" y="0"/>
                  </a:moveTo>
                  <a:lnTo>
                    <a:pt x="1228090" y="0"/>
                  </a:lnTo>
                  <a:lnTo>
                    <a:pt x="1228090" y="1226185"/>
                  </a:lnTo>
                  <a:lnTo>
                    <a:pt x="0" y="1226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</p:sp>
        <p:sp>
          <p:nvSpPr>
            <p:cNvPr id="18" name="TextBox 19"/>
            <p:cNvSpPr/>
            <p:nvPr/>
          </p:nvSpPr>
          <p:spPr>
            <a:xfrm>
              <a:off x="8307705" y="1444625"/>
              <a:ext cx="1228090" cy="16598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algn="ctr">
                <a:lnSpc>
                  <a:spcPts val="8075"/>
                </a:lnSpc>
                <a:defRPr lang="en-US"/>
              </a:pPr>
            </a:p>
          </p:txBody>
        </p:sp>
      </p:grpSp>
      <p:sp>
        <p:nvSpPr>
          <p:cNvPr id="20" name="TextBox 20"/>
          <p:cNvSpPr/>
          <p:nvPr/>
        </p:nvSpPr>
        <p:spPr>
          <a:xfrm>
            <a:off x="9584690" y="2179955"/>
            <a:ext cx="4183380" cy="3752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085"/>
              </a:lnSpc>
              <a:spcBef>
                <a:spcPts val="0"/>
              </a:spcBef>
              <a:defRPr lang="en-US"/>
            </a:pPr>
            <a:r>
              <a:rPr lang="en-US" sz="2410" cap="none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Cambios incompatibles.</a:t>
            </a:r>
            <a:endParaRPr lang="en-US" sz="2410" cap="none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21" name="TextBox 21"/>
          <p:cNvSpPr/>
          <p:nvPr/>
        </p:nvSpPr>
        <p:spPr>
          <a:xfrm>
            <a:off x="9667240" y="1705610"/>
            <a:ext cx="4100830" cy="448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525"/>
              </a:lnSpc>
              <a:spcBef>
                <a:spcPts val="0"/>
              </a:spcBef>
              <a:defRPr lang="en-US"/>
            </a:pPr>
            <a:r>
              <a:rPr lang="en-US" sz="2755" b="1" cap="none">
                <a:solidFill>
                  <a:srgbClr val="333231"/>
                </a:solidFill>
                <a:latin typeface="Open Sauce Bold"/>
                <a:ea typeface="Open Sauce Bold"/>
                <a:cs typeface="Open Sauce Bold"/>
              </a:rPr>
              <a:t>Major</a:t>
            </a:r>
            <a:endParaRPr lang="en-US" sz="2755" b="1" cap="none">
              <a:solidFill>
                <a:srgbClr val="333231"/>
              </a:solidFill>
              <a:latin typeface="Open Sauce Bold"/>
              <a:ea typeface="Open Sauce Bold"/>
              <a:cs typeface="Open Sauce Bold"/>
            </a:endParaRPr>
          </a:p>
        </p:txBody>
      </p:sp>
      <p:sp>
        <p:nvSpPr>
          <p:cNvPr id="22" name="Freeform 22"/>
          <p:cNvSpPr/>
          <p:nvPr/>
        </p:nvSpPr>
        <p:spPr>
          <a:xfrm rot="10800000">
            <a:off x="9028430" y="5940425"/>
            <a:ext cx="5128260" cy="381635"/>
          </a:xfrm>
          <a:custGeom>
            <a:avLst/>
            <a:gdLst/>
            <a:ahLst/>
            <a:cxnLst/>
            <a:rect l="0" t="0" r="5128260" b="381635"/>
            <a:pathLst>
              <a:path w="5128260" h="381635">
                <a:moveTo>
                  <a:pt x="0" y="0"/>
                </a:moveTo>
                <a:lnTo>
                  <a:pt x="5128261" y="0"/>
                </a:lnTo>
                <a:lnTo>
                  <a:pt x="5128261" y="381635"/>
                </a:lnTo>
                <a:lnTo>
                  <a:pt x="0" y="38163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2000"/>
            </a:blip>
            <a:srcRect/>
            <a:stretch>
              <a:fillRect b="-286350"/>
            </a:stretch>
          </a:blipFill>
          <a:ln>
            <a:noFill/>
          </a:ln>
          <a:effectLst/>
        </p:spPr>
      </p:sp>
      <p:grpSp>
        <p:nvGrpSpPr>
          <p:cNvPr id="23" name="Group 23"/>
          <p:cNvGrpSpPr/>
          <p:nvPr/>
        </p:nvGrpSpPr>
        <p:grpSpPr>
          <a:xfrm>
            <a:off x="8921750" y="3921125"/>
            <a:ext cx="5334635" cy="2086610"/>
            <a:chOff x="8921750" y="3921125"/>
            <a:chExt cx="5334635" cy="2086610"/>
          </a:xfrm>
        </p:grpSpPr>
        <p:sp>
          <p:nvSpPr>
            <p:cNvPr id="25" name="Freeform 24"/>
            <p:cNvSpPr/>
            <p:nvPr/>
          </p:nvSpPr>
          <p:spPr>
            <a:xfrm>
              <a:off x="8921750" y="3921125"/>
              <a:ext cx="5334635" cy="2086610"/>
            </a:xfrm>
            <a:custGeom>
              <a:avLst/>
              <a:gdLst/>
              <a:ahLst/>
              <a:cxnLst/>
              <a:rect l="0" t="0" r="5334635" b="2086610"/>
              <a:pathLst>
                <a:path w="5334635" h="2086610">
                  <a:moveTo>
                    <a:pt x="200651" y="0"/>
                  </a:moveTo>
                  <a:lnTo>
                    <a:pt x="5133983" y="0"/>
                  </a:lnTo>
                  <a:cubicBezTo>
                    <a:pt x="5244800" y="0"/>
                    <a:pt x="5334635" y="89861"/>
                    <a:pt x="5334635" y="200711"/>
                  </a:cubicBezTo>
                  <a:lnTo>
                    <a:pt x="5334635" y="1885899"/>
                  </a:lnTo>
                  <a:cubicBezTo>
                    <a:pt x="5334635" y="1996749"/>
                    <a:pt x="5244800" y="2086610"/>
                    <a:pt x="5133983" y="2086610"/>
                  </a:cubicBezTo>
                  <a:lnTo>
                    <a:pt x="200651" y="2086610"/>
                  </a:lnTo>
                  <a:cubicBezTo>
                    <a:pt x="89834" y="2086610"/>
                    <a:pt x="0" y="1996749"/>
                    <a:pt x="0" y="1885899"/>
                  </a:cubicBezTo>
                  <a:lnTo>
                    <a:pt x="0" y="200711"/>
                  </a:lnTo>
                  <a:cubicBezTo>
                    <a:pt x="0" y="89861"/>
                    <a:pt x="89834" y="0"/>
                    <a:pt x="200651" y="0"/>
                  </a:cubicBezTo>
                  <a:close/>
                </a:path>
              </a:pathLst>
            </a:custGeom>
            <a:solidFill>
              <a:srgbClr val="FFFFFF"/>
            </a:solidFill>
            <a:ln w="104775" cap="flat" cmpd="sng" algn="ctr">
              <a:solidFill>
                <a:srgbClr val="E85D1A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24" name="TextBox 25"/>
            <p:cNvSpPr/>
            <p:nvPr/>
          </p:nvSpPr>
          <p:spPr>
            <a:xfrm>
              <a:off x="8921750" y="3756660"/>
              <a:ext cx="5334635" cy="22510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307705" y="4374515"/>
            <a:ext cx="1228090" cy="1226185"/>
            <a:chOff x="8307705" y="4374515"/>
            <a:chExt cx="1228090" cy="1226185"/>
          </a:xfrm>
        </p:grpSpPr>
        <p:sp>
          <p:nvSpPr>
            <p:cNvPr id="28" name="Freeform 27"/>
            <p:cNvSpPr/>
            <p:nvPr/>
          </p:nvSpPr>
          <p:spPr>
            <a:xfrm>
              <a:off x="8307705" y="4374515"/>
              <a:ext cx="1228090" cy="1226185"/>
            </a:xfrm>
            <a:custGeom>
              <a:avLst/>
              <a:gdLst/>
              <a:ahLst/>
              <a:cxnLst/>
              <a:rect l="0" t="0" r="1228090" b="1226185"/>
              <a:pathLst>
                <a:path w="1228090" h="1226185">
                  <a:moveTo>
                    <a:pt x="0" y="0"/>
                  </a:moveTo>
                  <a:lnTo>
                    <a:pt x="1228090" y="0"/>
                  </a:lnTo>
                  <a:lnTo>
                    <a:pt x="1228090" y="1226185"/>
                  </a:lnTo>
                  <a:lnTo>
                    <a:pt x="0" y="1226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</p:sp>
        <p:sp>
          <p:nvSpPr>
            <p:cNvPr id="27" name="TextBox 28"/>
            <p:cNvSpPr/>
            <p:nvPr/>
          </p:nvSpPr>
          <p:spPr>
            <a:xfrm>
              <a:off x="8307705" y="3940810"/>
              <a:ext cx="1228090" cy="16598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algn="ctr">
                <a:lnSpc>
                  <a:spcPts val="8075"/>
                </a:lnSpc>
                <a:defRPr lang="en-US"/>
              </a:pPr>
            </a:p>
          </p:txBody>
        </p:sp>
      </p:grpSp>
      <p:sp>
        <p:nvSpPr>
          <p:cNvPr id="29" name="TextBox 29"/>
          <p:cNvSpPr/>
          <p:nvPr/>
        </p:nvSpPr>
        <p:spPr>
          <a:xfrm>
            <a:off x="9584690" y="4676140"/>
            <a:ext cx="4183380" cy="765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085"/>
              </a:lnSpc>
              <a:spcBef>
                <a:spcPts val="0"/>
              </a:spcBef>
              <a:defRPr lang="en-US"/>
            </a:pPr>
            <a:r>
              <a:rPr lang="en-US" sz="2410" cap="none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Nuevas funcionalidades compatibles.</a:t>
            </a:r>
            <a:endParaRPr lang="en-US" sz="2410" cap="none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30" name="TextBox 30"/>
          <p:cNvSpPr/>
          <p:nvPr/>
        </p:nvSpPr>
        <p:spPr>
          <a:xfrm>
            <a:off x="9667240" y="4201795"/>
            <a:ext cx="4100830" cy="448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525"/>
              </a:lnSpc>
              <a:spcBef>
                <a:spcPts val="0"/>
              </a:spcBef>
              <a:defRPr lang="en-US"/>
            </a:pPr>
            <a:r>
              <a:rPr lang="en-US" sz="2755" b="1" cap="none">
                <a:solidFill>
                  <a:srgbClr val="333231"/>
                </a:solidFill>
                <a:latin typeface="Open Sauce Bold"/>
                <a:ea typeface="Open Sauce Bold"/>
                <a:cs typeface="Open Sauce Bold"/>
              </a:rPr>
              <a:t>Minor</a:t>
            </a:r>
            <a:endParaRPr lang="en-US" sz="2755" b="1" cap="none">
              <a:solidFill>
                <a:srgbClr val="333231"/>
              </a:solidFill>
              <a:latin typeface="Open Sauce Bold"/>
              <a:ea typeface="Open Sauce Bold"/>
              <a:cs typeface="Open Sauce Bold"/>
            </a:endParaRPr>
          </a:p>
        </p:txBody>
      </p:sp>
      <p:sp>
        <p:nvSpPr>
          <p:cNvPr id="31" name="Freeform 31"/>
          <p:cNvSpPr/>
          <p:nvPr/>
        </p:nvSpPr>
        <p:spPr>
          <a:xfrm rot="10800000">
            <a:off x="9028430" y="8598535"/>
            <a:ext cx="5128260" cy="381635"/>
          </a:xfrm>
          <a:custGeom>
            <a:avLst/>
            <a:gdLst/>
            <a:ahLst/>
            <a:cxnLst/>
            <a:rect l="0" t="0" r="5128260" b="381635"/>
            <a:pathLst>
              <a:path w="5128260" h="381635">
                <a:moveTo>
                  <a:pt x="0" y="0"/>
                </a:moveTo>
                <a:lnTo>
                  <a:pt x="5128261" y="0"/>
                </a:lnTo>
                <a:lnTo>
                  <a:pt x="5128261" y="381635"/>
                </a:lnTo>
                <a:lnTo>
                  <a:pt x="0" y="38163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72000"/>
            </a:blip>
            <a:srcRect/>
            <a:stretch>
              <a:fillRect b="-286350"/>
            </a:stretch>
          </a:blipFill>
          <a:ln>
            <a:noFill/>
          </a:ln>
          <a:effectLst/>
        </p:spPr>
      </p:sp>
      <p:grpSp>
        <p:nvGrpSpPr>
          <p:cNvPr id="32" name="Group 32"/>
          <p:cNvGrpSpPr/>
          <p:nvPr/>
        </p:nvGrpSpPr>
        <p:grpSpPr>
          <a:xfrm>
            <a:off x="8921750" y="6579235"/>
            <a:ext cx="5334635" cy="2086610"/>
            <a:chOff x="8921750" y="6579235"/>
            <a:chExt cx="5334635" cy="2086610"/>
          </a:xfrm>
        </p:grpSpPr>
        <p:sp>
          <p:nvSpPr>
            <p:cNvPr id="34" name="Freeform 33"/>
            <p:cNvSpPr/>
            <p:nvPr/>
          </p:nvSpPr>
          <p:spPr>
            <a:xfrm>
              <a:off x="8921750" y="6579235"/>
              <a:ext cx="5334635" cy="2086610"/>
            </a:xfrm>
            <a:custGeom>
              <a:avLst/>
              <a:gdLst/>
              <a:ahLst/>
              <a:cxnLst/>
              <a:rect l="0" t="0" r="5334635" b="2086610"/>
              <a:pathLst>
                <a:path w="5334635" h="2086610">
                  <a:moveTo>
                    <a:pt x="200651" y="0"/>
                  </a:moveTo>
                  <a:lnTo>
                    <a:pt x="5133983" y="0"/>
                  </a:lnTo>
                  <a:cubicBezTo>
                    <a:pt x="5244800" y="0"/>
                    <a:pt x="5334635" y="89861"/>
                    <a:pt x="5334635" y="200711"/>
                  </a:cubicBezTo>
                  <a:lnTo>
                    <a:pt x="5334635" y="1885899"/>
                  </a:lnTo>
                  <a:cubicBezTo>
                    <a:pt x="5334635" y="1996749"/>
                    <a:pt x="5244800" y="2086610"/>
                    <a:pt x="5133983" y="2086610"/>
                  </a:cubicBezTo>
                  <a:lnTo>
                    <a:pt x="200651" y="2086610"/>
                  </a:lnTo>
                  <a:cubicBezTo>
                    <a:pt x="89834" y="2086610"/>
                    <a:pt x="0" y="1996749"/>
                    <a:pt x="0" y="1885899"/>
                  </a:cubicBezTo>
                  <a:lnTo>
                    <a:pt x="0" y="200711"/>
                  </a:lnTo>
                  <a:cubicBezTo>
                    <a:pt x="0" y="89861"/>
                    <a:pt x="89834" y="0"/>
                    <a:pt x="200651" y="0"/>
                  </a:cubicBezTo>
                  <a:close/>
                </a:path>
              </a:pathLst>
            </a:custGeom>
            <a:solidFill>
              <a:srgbClr val="FFFFFF"/>
            </a:solidFill>
            <a:ln w="104775" cap="flat" cmpd="sng" algn="ctr">
              <a:solidFill>
                <a:srgbClr val="E85D1A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33" name="TextBox 34"/>
            <p:cNvSpPr/>
            <p:nvPr/>
          </p:nvSpPr>
          <p:spPr>
            <a:xfrm>
              <a:off x="8921750" y="6414770"/>
              <a:ext cx="5334635" cy="22510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307705" y="7032625"/>
            <a:ext cx="1228090" cy="1226185"/>
            <a:chOff x="8307705" y="7032625"/>
            <a:chExt cx="1228090" cy="1226185"/>
          </a:xfrm>
        </p:grpSpPr>
        <p:sp>
          <p:nvSpPr>
            <p:cNvPr id="37" name="Freeform 36"/>
            <p:cNvSpPr/>
            <p:nvPr/>
          </p:nvSpPr>
          <p:spPr>
            <a:xfrm>
              <a:off x="8307705" y="7032625"/>
              <a:ext cx="1228090" cy="1226185"/>
            </a:xfrm>
            <a:custGeom>
              <a:avLst/>
              <a:gdLst/>
              <a:ahLst/>
              <a:cxnLst/>
              <a:rect l="0" t="0" r="1228090" b="1226185"/>
              <a:pathLst>
                <a:path w="1228090" h="1226185">
                  <a:moveTo>
                    <a:pt x="0" y="0"/>
                  </a:moveTo>
                  <a:lnTo>
                    <a:pt x="1228090" y="0"/>
                  </a:lnTo>
                  <a:lnTo>
                    <a:pt x="1228090" y="1226185"/>
                  </a:lnTo>
                  <a:lnTo>
                    <a:pt x="0" y="1226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</p:sp>
        <p:sp>
          <p:nvSpPr>
            <p:cNvPr id="36" name="TextBox 37"/>
            <p:cNvSpPr/>
            <p:nvPr/>
          </p:nvSpPr>
          <p:spPr>
            <a:xfrm>
              <a:off x="8307705" y="6598920"/>
              <a:ext cx="1228090" cy="16598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algn="ctr">
                <a:lnSpc>
                  <a:spcPts val="8075"/>
                </a:lnSpc>
                <a:defRPr lang="en-US"/>
              </a:pPr>
            </a:p>
          </p:txBody>
        </p:sp>
      </p:grpSp>
      <p:sp>
        <p:nvSpPr>
          <p:cNvPr id="38" name="TextBox 38"/>
          <p:cNvSpPr/>
          <p:nvPr/>
        </p:nvSpPr>
        <p:spPr>
          <a:xfrm>
            <a:off x="9584690" y="7334250"/>
            <a:ext cx="4183380" cy="765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085"/>
              </a:lnSpc>
              <a:spcBef>
                <a:spcPts val="0"/>
              </a:spcBef>
              <a:defRPr lang="en-US"/>
            </a:pPr>
            <a:r>
              <a:rPr lang="en-US" sz="2410" cap="none">
                <a:solidFill>
                  <a:srgbClr val="231F2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Correcciones de errores compatibles.</a:t>
            </a:r>
            <a:endParaRPr lang="en-US" sz="2410" cap="none">
              <a:solidFill>
                <a:srgbClr val="231F2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39" name="TextBox 39"/>
          <p:cNvSpPr/>
          <p:nvPr/>
        </p:nvSpPr>
        <p:spPr>
          <a:xfrm>
            <a:off x="9667240" y="6859905"/>
            <a:ext cx="4100830" cy="448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525"/>
              </a:lnSpc>
              <a:spcBef>
                <a:spcPts val="0"/>
              </a:spcBef>
              <a:defRPr lang="en-US"/>
            </a:pPr>
            <a:r>
              <a:rPr lang="en-US" sz="2755" b="1" cap="none">
                <a:solidFill>
                  <a:srgbClr val="333231"/>
                </a:solidFill>
                <a:latin typeface="Open Sauce Bold"/>
                <a:ea typeface="Open Sauce Bold"/>
                <a:cs typeface="Open Sauce Bold"/>
              </a:rPr>
              <a:t>Patch</a:t>
            </a:r>
            <a:endParaRPr lang="en-US" sz="2755" b="1" cap="none">
              <a:solidFill>
                <a:srgbClr val="333231"/>
              </a:solidFill>
              <a:latin typeface="Open Sauce Bold"/>
              <a:ea typeface="Open Sauce Bold"/>
              <a:cs typeface="Open Sauce Bold"/>
            </a:endParaRPr>
          </a:p>
        </p:txBody>
      </p:sp>
      <p:grpSp>
        <p:nvGrpSpPr>
          <p:cNvPr id="40" name="Group 40"/>
          <p:cNvGrpSpPr/>
          <p:nvPr/>
        </p:nvGrpSpPr>
        <p:grpSpPr>
          <a:xfrm>
            <a:off x="4809490" y="8388985"/>
            <a:ext cx="1183005" cy="1183005"/>
            <a:chOff x="4809490" y="8388985"/>
            <a:chExt cx="1183005" cy="1183005"/>
          </a:xfrm>
        </p:grpSpPr>
        <p:sp>
          <p:nvSpPr>
            <p:cNvPr id="42" name="Freeform 41"/>
            <p:cNvSpPr/>
            <p:nvPr/>
          </p:nvSpPr>
          <p:spPr>
            <a:xfrm>
              <a:off x="4809490" y="8388985"/>
              <a:ext cx="1183005" cy="1183005"/>
            </a:xfrm>
            <a:custGeom>
              <a:avLst/>
              <a:gdLst/>
              <a:ahLst/>
              <a:cxnLst/>
              <a:rect l="0" t="0" r="1183005" b="1183005"/>
              <a:pathLst>
                <a:path w="1183005" h="1183005">
                  <a:moveTo>
                    <a:pt x="591502" y="0"/>
                  </a:moveTo>
                  <a:cubicBezTo>
                    <a:pt x="264823" y="0"/>
                    <a:pt x="0" y="264823"/>
                    <a:pt x="0" y="591502"/>
                  </a:cubicBezTo>
                  <a:cubicBezTo>
                    <a:pt x="0" y="918181"/>
                    <a:pt x="264823" y="1183005"/>
                    <a:pt x="591502" y="1183005"/>
                  </a:cubicBezTo>
                  <a:cubicBezTo>
                    <a:pt x="918181" y="1183005"/>
                    <a:pt x="1183005" y="918181"/>
                    <a:pt x="1183005" y="591502"/>
                  </a:cubicBezTo>
                  <a:cubicBezTo>
                    <a:pt x="1183005" y="264823"/>
                    <a:pt x="918181" y="0"/>
                    <a:pt x="591502" y="0"/>
                  </a:cubicBezTo>
                  <a:close/>
                </a:path>
              </a:pathLst>
            </a:custGeom>
            <a:solidFill>
              <a:srgbClr val="FFFFFF"/>
            </a:solidFill>
            <a:ln w="742950" cap="flat" cmpd="sng" algn="ctr">
              <a:solidFill>
                <a:srgbClr val="191919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41" name="TextBox 42"/>
            <p:cNvSpPr/>
            <p:nvPr/>
          </p:nvSpPr>
          <p:spPr>
            <a:xfrm>
              <a:off x="4920615" y="8444230"/>
              <a:ext cx="960755" cy="10166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sp>
        <p:nvSpPr>
          <p:cNvPr id="43" name="Freeform 43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44" name="TextBox 44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6620" y="2282190"/>
            <a:ext cx="906145" cy="885190"/>
          </a:xfrm>
          <a:custGeom>
            <a:avLst/>
            <a:gdLst/>
            <a:ahLst/>
            <a:cxnLst/>
            <a:rect l="0" t="0" r="906145" b="885190"/>
            <a:pathLst>
              <a:path w="906145" h="885190">
                <a:moveTo>
                  <a:pt x="0" y="0"/>
                </a:moveTo>
                <a:lnTo>
                  <a:pt x="906145" y="0"/>
                </a:lnTo>
                <a:lnTo>
                  <a:pt x="906145" y="885190"/>
                </a:lnTo>
                <a:lnTo>
                  <a:pt x="0" y="88519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3" name="Freeform 3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4" name="Freeform 4"/>
          <p:cNvSpPr/>
          <p:nvPr/>
        </p:nvSpPr>
        <p:spPr>
          <a:xfrm>
            <a:off x="7244715" y="703580"/>
            <a:ext cx="11224895" cy="3333115"/>
          </a:xfrm>
          <a:custGeom>
            <a:avLst/>
            <a:gdLst/>
            <a:ahLst/>
            <a:cxnLst/>
            <a:rect l="0" t="0" r="11224895" b="3333115"/>
            <a:pathLst>
              <a:path w="11224895" h="3333115">
                <a:moveTo>
                  <a:pt x="0" y="0"/>
                </a:moveTo>
                <a:lnTo>
                  <a:pt x="11224895" y="0"/>
                </a:lnTo>
                <a:lnTo>
                  <a:pt x="11224895" y="3333115"/>
                </a:lnTo>
                <a:lnTo>
                  <a:pt x="0" y="3333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680" t="-50" b="-50"/>
            </a:stretch>
          </a:blipFill>
          <a:ln>
            <a:noFill/>
          </a:ln>
          <a:effectLst/>
        </p:spPr>
      </p:sp>
      <p:sp>
        <p:nvSpPr>
          <p:cNvPr id="5" name="Freeform 5"/>
          <p:cNvSpPr/>
          <p:nvPr/>
        </p:nvSpPr>
        <p:spPr>
          <a:xfrm>
            <a:off x="10657205" y="4216400"/>
            <a:ext cx="4399915" cy="5748020"/>
          </a:xfrm>
          <a:custGeom>
            <a:avLst/>
            <a:gdLst/>
            <a:ahLst/>
            <a:cxnLst/>
            <a:rect l="0" t="0" r="4399915" b="5748020"/>
            <a:pathLst>
              <a:path w="4399915" h="5748020">
                <a:moveTo>
                  <a:pt x="0" y="0"/>
                </a:moveTo>
                <a:lnTo>
                  <a:pt x="4399915" y="0"/>
                </a:lnTo>
                <a:lnTo>
                  <a:pt x="4399915" y="5748019"/>
                </a:lnTo>
                <a:lnTo>
                  <a:pt x="0" y="5748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6" name="TextBox 6"/>
          <p:cNvSpPr/>
          <p:nvPr/>
        </p:nvSpPr>
        <p:spPr>
          <a:xfrm>
            <a:off x="1440180" y="2284730"/>
            <a:ext cx="5804535" cy="795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6565"/>
              </a:lnSpc>
              <a:spcBef>
                <a:spcPts val="0"/>
              </a:spcBef>
              <a:defRPr lang="en-US"/>
            </a:pPr>
            <a:r>
              <a:rPr lang="en-US" sz="4690" b="1" cap="none" spc="-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Cargo </a:t>
            </a:r>
            <a:endParaRPr lang="en-US" sz="4690" b="1" cap="none" spc="-18">
              <a:solidFill>
                <a:srgbClr val="191919"/>
              </a:solidFill>
              <a:latin typeface="Open Sauce Bold"/>
              <a:ea typeface="Open Sauce Bold"/>
              <a:cs typeface="Open Sauce Bold"/>
            </a:endParaRPr>
          </a:p>
        </p:txBody>
      </p:sp>
      <p:sp>
        <p:nvSpPr>
          <p:cNvPr id="7" name="TextBox 7"/>
          <p:cNvSpPr/>
          <p:nvPr/>
        </p:nvSpPr>
        <p:spPr>
          <a:xfrm>
            <a:off x="1440180" y="3410585"/>
            <a:ext cx="5198745" cy="975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3970"/>
              </a:lnSpc>
              <a:defRPr lang="en-US"/>
            </a:pPr>
            <a:r>
              <a:rPr lang="en-US" sz="2835" b="1" cap="none" spc="-11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cargo new</a:t>
            </a:r>
            <a:r>
              <a:rPr lang="en-US" sz="2835" b="1" cap="none" spc="-11">
                <a:solidFill>
                  <a:srgbClr val="106861"/>
                </a:solidFill>
                <a:latin typeface="Open Sauce Bold"/>
                <a:ea typeface="Open Sauce Bold"/>
                <a:cs typeface="Open Sauce Bold"/>
              </a:rPr>
              <a:t> </a:t>
            </a:r>
            <a:r>
              <a:rPr lang="en-US" sz="2835" b="1" cap="none" spc="-11">
                <a:solidFill>
                  <a:srgbClr val="000000"/>
                </a:solidFill>
                <a:latin typeface="Open Sauce Bold"/>
                <a:ea typeface="Open Sauce Bold"/>
                <a:cs typeface="Open Sauce Bold"/>
              </a:rPr>
              <a:t>nombre_proyecto</a:t>
            </a:r>
            <a:endParaRPr lang="en-US" sz="2835" b="1" cap="none" spc="-11">
              <a:solidFill>
                <a:srgbClr val="000000"/>
              </a:solidFill>
              <a:latin typeface="Open Sauce Bold"/>
              <a:ea typeface="Open Sauce Bold"/>
              <a:cs typeface="Open Sauce Bold"/>
            </a:endParaRPr>
          </a:p>
          <a:p>
            <a:pPr marL="0" indent="0" algn="l">
              <a:lnSpc>
                <a:spcPts val="3970"/>
              </a:lnSpc>
              <a:spcBef>
                <a:spcPts val="0"/>
              </a:spcBef>
              <a:defRPr lang="en-US"/>
            </a:pPr>
          </a:p>
        </p:txBody>
      </p:sp>
      <p:sp>
        <p:nvSpPr>
          <p:cNvPr id="8" name="TextBox 8"/>
          <p:cNvSpPr/>
          <p:nvPr/>
        </p:nvSpPr>
        <p:spPr>
          <a:xfrm>
            <a:off x="1440180" y="3839210"/>
            <a:ext cx="6609715" cy="17481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2800"/>
              </a:lnSpc>
              <a:defRPr lang="en-US"/>
            </a:pPr>
            <a:r>
              <a:rPr lang="en-US" sz="1865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Genera:</a:t>
            </a:r>
            <a:endParaRPr lang="en-US" sz="1865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marL="403225" lvl="1" indent="-201295" algn="l">
              <a:lnSpc>
                <a:spcPts val="2800"/>
              </a:lnSpc>
              <a:buFont typeface="Arial" panose="020B0604020202020204" pitchFamily="34" charset="0"/>
              <a:buChar char="•"/>
              <a:defRPr lang="en-US"/>
            </a:pPr>
            <a:r>
              <a:rPr lang="en-US" sz="1865" b="1" cap="none">
                <a:solidFill>
                  <a:srgbClr val="343432"/>
                </a:solidFill>
                <a:latin typeface="Open Sauce Bold"/>
                <a:ea typeface="Open Sauce Bold"/>
                <a:cs typeface="Open Sauce Bold"/>
              </a:rPr>
              <a:t>src/main.rs</a:t>
            </a:r>
            <a:r>
              <a:rPr lang="en-US" sz="1865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 (punto de entrada).</a:t>
            </a:r>
            <a:endParaRPr lang="en-US" sz="1865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marL="403225" lvl="1" indent="-201295" algn="l">
              <a:lnSpc>
                <a:spcPts val="2800"/>
              </a:lnSpc>
              <a:buFont typeface="Arial" panose="020B0604020202020204" pitchFamily="34" charset="0"/>
              <a:buChar char="•"/>
              <a:defRPr lang="en-US"/>
            </a:pPr>
            <a:r>
              <a:rPr lang="en-US" sz="1865" b="1" cap="none">
                <a:solidFill>
                  <a:srgbClr val="343432"/>
                </a:solidFill>
                <a:latin typeface="Open Sauce Bold"/>
                <a:ea typeface="Open Sauce Bold"/>
                <a:cs typeface="Open Sauce Bold"/>
              </a:rPr>
              <a:t>Cargo.toml</a:t>
            </a:r>
            <a:r>
              <a:rPr lang="en-US" sz="1865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 (manifesto con metadatos y dependencias).</a:t>
            </a:r>
            <a:endParaRPr lang="en-US" sz="1865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marL="0" indent="0" algn="l">
              <a:lnSpc>
                <a:spcPts val="2800"/>
              </a:lnSpc>
              <a:defRPr lang="en-US"/>
            </a:pPr>
          </a:p>
        </p:txBody>
      </p:sp>
      <p:sp>
        <p:nvSpPr>
          <p:cNvPr id="9" name="TextBox 9"/>
          <p:cNvSpPr/>
          <p:nvPr/>
        </p:nvSpPr>
        <p:spPr>
          <a:xfrm>
            <a:off x="1331595" y="5466715"/>
            <a:ext cx="4493260" cy="975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3970"/>
              </a:lnSpc>
              <a:defRPr lang="en-US"/>
            </a:pPr>
            <a:r>
              <a:rPr lang="en-US" sz="2835" b="1" cap="none" spc="-11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cargo build</a:t>
            </a:r>
            <a:endParaRPr lang="en-US" sz="2835" b="1" cap="none" spc="-11">
              <a:solidFill>
                <a:srgbClr val="E85D1A"/>
              </a:solidFill>
              <a:latin typeface="Open Sauce Bold"/>
              <a:ea typeface="Open Sauce Bold"/>
              <a:cs typeface="Open Sauce Bold"/>
            </a:endParaRPr>
          </a:p>
          <a:p>
            <a:pPr marL="0" indent="0" algn="l">
              <a:lnSpc>
                <a:spcPts val="3970"/>
              </a:lnSpc>
              <a:spcBef>
                <a:spcPts val="0"/>
              </a:spcBef>
              <a:defRPr lang="en-US"/>
            </a:pPr>
          </a:p>
        </p:txBody>
      </p:sp>
      <p:sp>
        <p:nvSpPr>
          <p:cNvPr id="10" name="TextBox 10"/>
          <p:cNvSpPr/>
          <p:nvPr/>
        </p:nvSpPr>
        <p:spPr>
          <a:xfrm>
            <a:off x="1440180" y="5905500"/>
            <a:ext cx="6609715" cy="6781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2800"/>
              </a:lnSpc>
              <a:defRPr lang="en-US"/>
            </a:pPr>
            <a:r>
              <a:rPr lang="en-US" sz="1865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Compila el proyecto en modo desarrollo.</a:t>
            </a:r>
            <a:endParaRPr lang="en-US" sz="1865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marL="0" indent="0" algn="l">
              <a:lnSpc>
                <a:spcPts val="2800"/>
              </a:lnSpc>
              <a:defRPr lang="en-US"/>
            </a:pPr>
          </a:p>
        </p:txBody>
      </p:sp>
      <p:sp>
        <p:nvSpPr>
          <p:cNvPr id="11" name="TextBox 11"/>
          <p:cNvSpPr/>
          <p:nvPr/>
        </p:nvSpPr>
        <p:spPr>
          <a:xfrm>
            <a:off x="1440180" y="7033260"/>
            <a:ext cx="4276090" cy="975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970"/>
              </a:lnSpc>
              <a:spcBef>
                <a:spcPts val="0"/>
              </a:spcBef>
              <a:defRPr lang="en-US"/>
            </a:pPr>
            <a:r>
              <a:rPr lang="en-US" sz="2835" b="1" cap="none" spc="-11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cargo run</a:t>
            </a:r>
            <a:endParaRPr lang="en-US" sz="2835" b="1" cap="none" spc="-11">
              <a:solidFill>
                <a:srgbClr val="E85D1A"/>
              </a:solidFill>
              <a:latin typeface="Open Sauce Bold"/>
              <a:ea typeface="Open Sauce Bold"/>
              <a:cs typeface="Open Sauce Bold"/>
            </a:endParaRPr>
          </a:p>
          <a:p>
            <a:pPr marL="0" indent="0" algn="l">
              <a:lnSpc>
                <a:spcPts val="3970"/>
              </a:lnSpc>
              <a:spcBef>
                <a:spcPts val="0"/>
              </a:spcBef>
              <a:defRPr lang="en-US"/>
            </a:pPr>
          </a:p>
        </p:txBody>
      </p:sp>
      <p:sp>
        <p:nvSpPr>
          <p:cNvPr id="12" name="TextBox 12"/>
          <p:cNvSpPr/>
          <p:nvPr/>
        </p:nvSpPr>
        <p:spPr>
          <a:xfrm>
            <a:off x="1440180" y="7461885"/>
            <a:ext cx="6609715" cy="6781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2800"/>
              </a:lnSpc>
              <a:defRPr lang="en-US"/>
            </a:pPr>
            <a:r>
              <a:rPr lang="en-US" sz="1865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Compila y ejecuta.</a:t>
            </a:r>
            <a:endParaRPr lang="en-US" sz="1865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marL="0" indent="0" algn="l">
              <a:lnSpc>
                <a:spcPts val="2800"/>
              </a:lnSpc>
              <a:defRPr lang="en-US"/>
            </a:pPr>
          </a:p>
        </p:txBody>
      </p:sp>
      <p:sp>
        <p:nvSpPr>
          <p:cNvPr id="13" name="TextBox 13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595" y="3749040"/>
            <a:ext cx="3240405" cy="6504305"/>
          </a:xfrm>
          <a:custGeom>
            <a:avLst/>
            <a:gdLst/>
            <a:ahLst/>
            <a:cxnLst/>
            <a:rect l="0" t="0" r="3240405" b="6504305"/>
            <a:pathLst>
              <a:path w="3240405" h="6504305">
                <a:moveTo>
                  <a:pt x="0" y="0"/>
                </a:moveTo>
                <a:lnTo>
                  <a:pt x="3240405" y="0"/>
                </a:lnTo>
                <a:lnTo>
                  <a:pt x="3240405" y="6504303"/>
                </a:lnTo>
                <a:lnTo>
                  <a:pt x="0" y="650430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grpSp>
        <p:nvGrpSpPr>
          <p:cNvPr id="3" name="Group 3"/>
          <p:cNvGrpSpPr/>
          <p:nvPr/>
        </p:nvGrpSpPr>
        <p:grpSpPr>
          <a:xfrm>
            <a:off x="13032105" y="-1448435"/>
            <a:ext cx="5255895" cy="13183870"/>
            <a:chOff x="13032105" y="-1448435"/>
            <a:chExt cx="5255895" cy="13183870"/>
          </a:xfrm>
        </p:grpSpPr>
        <p:sp>
          <p:nvSpPr>
            <p:cNvPr id="5" name="Freeform 4"/>
            <p:cNvSpPr/>
            <p:nvPr/>
          </p:nvSpPr>
          <p:spPr>
            <a:xfrm>
              <a:off x="13032105" y="-1448435"/>
              <a:ext cx="5255895" cy="13183870"/>
            </a:xfrm>
            <a:custGeom>
              <a:avLst/>
              <a:gdLst/>
              <a:ahLst/>
              <a:cxnLst/>
              <a:rect l="0" t="0" r="5255895" b="13183870"/>
              <a:pathLst>
                <a:path w="5255895" h="13183870">
                  <a:moveTo>
                    <a:pt x="0" y="0"/>
                  </a:moveTo>
                  <a:lnTo>
                    <a:pt x="5255895" y="0"/>
                  </a:lnTo>
                  <a:lnTo>
                    <a:pt x="5255895" y="13183870"/>
                  </a:lnTo>
                  <a:lnTo>
                    <a:pt x="0" y="13183870"/>
                  </a:lnTo>
                  <a:close/>
                </a:path>
              </a:pathLst>
            </a:custGeom>
            <a:solidFill>
              <a:srgbClr val="E85D1A"/>
            </a:solidFill>
            <a:ln>
              <a:noFill/>
            </a:ln>
            <a:effectLst/>
          </p:spPr>
        </p:sp>
        <p:sp>
          <p:nvSpPr>
            <p:cNvPr id="4" name="TextBox 5"/>
            <p:cNvSpPr/>
            <p:nvPr/>
          </p:nvSpPr>
          <p:spPr>
            <a:xfrm>
              <a:off x="13032105" y="-1520825"/>
              <a:ext cx="5255895" cy="132562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algn="ctr">
                <a:lnSpc>
                  <a:spcPts val="2855"/>
                </a:lnSpc>
                <a:defRPr lang="en-US"/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9432925" y="1525905"/>
            <a:ext cx="7235190" cy="7235190"/>
          </a:xfrm>
          <a:custGeom>
            <a:avLst/>
            <a:gdLst/>
            <a:ahLst/>
            <a:cxnLst/>
            <a:rect l="0" t="0" r="7235190" b="7235190"/>
            <a:pathLst>
              <a:path w="7235190" h="7235190">
                <a:moveTo>
                  <a:pt x="0" y="0"/>
                </a:moveTo>
                <a:lnTo>
                  <a:pt x="7235190" y="0"/>
                </a:lnTo>
                <a:lnTo>
                  <a:pt x="7235190" y="7235191"/>
                </a:lnTo>
                <a:lnTo>
                  <a:pt x="0" y="723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grpSp>
        <p:nvGrpSpPr>
          <p:cNvPr id="7" name="Group 7"/>
          <p:cNvGrpSpPr/>
          <p:nvPr/>
        </p:nvGrpSpPr>
        <p:grpSpPr>
          <a:xfrm>
            <a:off x="1057275" y="3489325"/>
            <a:ext cx="79375" cy="3562350"/>
            <a:chOff x="1057275" y="3489325"/>
            <a:chExt cx="79375" cy="3562350"/>
          </a:xfrm>
        </p:grpSpPr>
        <p:sp>
          <p:nvSpPr>
            <p:cNvPr id="9" name="Freeform 8"/>
            <p:cNvSpPr/>
            <p:nvPr/>
          </p:nvSpPr>
          <p:spPr>
            <a:xfrm>
              <a:off x="1057275" y="3489325"/>
              <a:ext cx="79375" cy="3562350"/>
            </a:xfrm>
            <a:custGeom>
              <a:avLst/>
              <a:gdLst/>
              <a:ahLst/>
              <a:cxnLst/>
              <a:rect l="0" t="0" r="79375" b="3562350"/>
              <a:pathLst>
                <a:path w="79375" h="3562350">
                  <a:moveTo>
                    <a:pt x="0" y="0"/>
                  </a:moveTo>
                  <a:lnTo>
                    <a:pt x="79375" y="0"/>
                  </a:lnTo>
                  <a:lnTo>
                    <a:pt x="79375" y="3562350"/>
                  </a:lnTo>
                  <a:lnTo>
                    <a:pt x="0" y="3562350"/>
                  </a:lnTo>
                  <a:close/>
                </a:path>
              </a:pathLst>
            </a:custGeom>
            <a:solidFill>
              <a:srgbClr val="A93700"/>
            </a:solidFill>
            <a:ln>
              <a:noFill/>
            </a:ln>
            <a:effectLst/>
          </p:spPr>
        </p:sp>
        <p:sp>
          <p:nvSpPr>
            <p:cNvPr id="8" name="TextBox 9"/>
            <p:cNvSpPr/>
            <p:nvPr/>
          </p:nvSpPr>
          <p:spPr>
            <a:xfrm>
              <a:off x="1057275" y="3416935"/>
              <a:ext cx="79375" cy="36347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855"/>
                </a:lnSpc>
                <a:spcBef>
                  <a:spcPts val="0"/>
                </a:spcBef>
                <a:defRPr lang="en-US"/>
              </a:pPr>
            </a:p>
          </p:txBody>
        </p:sp>
      </p:grpSp>
      <p:sp>
        <p:nvSpPr>
          <p:cNvPr id="10" name="TextBox 10"/>
          <p:cNvSpPr/>
          <p:nvPr/>
        </p:nvSpPr>
        <p:spPr>
          <a:xfrm>
            <a:off x="1057275" y="4117975"/>
            <a:ext cx="3930650" cy="1908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7750"/>
              </a:lnSpc>
              <a:spcBef>
                <a:spcPts val="0"/>
              </a:spcBef>
              <a:defRPr lang="en-US"/>
            </a:pPr>
            <a:r>
              <a:rPr lang="en-US" sz="5165" cap="none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Diferencias entre . y ::</a:t>
            </a:r>
            <a:endParaRPr lang="en-US" sz="5165" cap="none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222355" y="3168015"/>
            <a:ext cx="3620135" cy="3950970"/>
          </a:xfrm>
          <a:custGeom>
            <a:avLst/>
            <a:gdLst/>
            <a:ahLst/>
            <a:cxnLst/>
            <a:rect l="0" t="0" r="3620135" b="3950970"/>
            <a:pathLst>
              <a:path w="3620135" h="3950970">
                <a:moveTo>
                  <a:pt x="0" y="0"/>
                </a:moveTo>
                <a:lnTo>
                  <a:pt x="3620135" y="0"/>
                </a:lnTo>
                <a:lnTo>
                  <a:pt x="3620135" y="3950970"/>
                </a:lnTo>
                <a:lnTo>
                  <a:pt x="0" y="3950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2" name="Freeform 12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3" name="TextBox 13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4870" y="2699385"/>
            <a:ext cx="4887595" cy="4888230"/>
          </a:xfrm>
          <a:custGeom>
            <a:avLst/>
            <a:gdLst/>
            <a:ahLst/>
            <a:cxnLst/>
            <a:rect l="0" t="0" r="4887595" b="4888230"/>
            <a:pathLst>
              <a:path w="4887595" h="4888230">
                <a:moveTo>
                  <a:pt x="0" y="0"/>
                </a:moveTo>
                <a:lnTo>
                  <a:pt x="4887595" y="0"/>
                </a:lnTo>
                <a:lnTo>
                  <a:pt x="4887595" y="4888231"/>
                </a:lnTo>
                <a:lnTo>
                  <a:pt x="0" y="48882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3" name="Freeform 3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4" name="Freeform 4"/>
          <p:cNvSpPr/>
          <p:nvPr/>
        </p:nvSpPr>
        <p:spPr>
          <a:xfrm>
            <a:off x="6015355" y="7005320"/>
            <a:ext cx="10403840" cy="1164590"/>
          </a:xfrm>
          <a:custGeom>
            <a:avLst/>
            <a:gdLst/>
            <a:ahLst/>
            <a:cxnLst/>
            <a:rect l="0" t="0" r="10403840" b="1164590"/>
            <a:pathLst>
              <a:path w="10403840" h="1164590">
                <a:moveTo>
                  <a:pt x="0" y="0"/>
                </a:moveTo>
                <a:lnTo>
                  <a:pt x="10403840" y="0"/>
                </a:lnTo>
                <a:lnTo>
                  <a:pt x="10403840" y="1164591"/>
                </a:lnTo>
                <a:lnTo>
                  <a:pt x="0" y="1164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5" name="Freeform 5"/>
          <p:cNvSpPr/>
          <p:nvPr/>
        </p:nvSpPr>
        <p:spPr>
          <a:xfrm>
            <a:off x="6015355" y="2510155"/>
            <a:ext cx="10107295" cy="2398395"/>
          </a:xfrm>
          <a:custGeom>
            <a:avLst/>
            <a:gdLst/>
            <a:ahLst/>
            <a:cxnLst/>
            <a:rect l="0" t="0" r="10107295" b="2398395"/>
            <a:pathLst>
              <a:path w="10107295" h="2398395">
                <a:moveTo>
                  <a:pt x="0" y="0"/>
                </a:moveTo>
                <a:lnTo>
                  <a:pt x="10107295" y="0"/>
                </a:lnTo>
                <a:lnTo>
                  <a:pt x="10107295" y="2398396"/>
                </a:lnTo>
                <a:lnTo>
                  <a:pt x="0" y="2398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6" name="TextBox 6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7" name="TextBox 7"/>
          <p:cNvSpPr/>
          <p:nvPr/>
        </p:nvSpPr>
        <p:spPr>
          <a:xfrm>
            <a:off x="5752465" y="1353185"/>
            <a:ext cx="11243945" cy="14262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3850"/>
              </a:lnSpc>
              <a:spcBef>
                <a:spcPts val="0"/>
              </a:spcBef>
              <a:defRPr lang="en-US"/>
            </a:pPr>
            <a:r>
              <a:rPr lang="en-US" sz="2565" b="1" cap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Operador :: (Path Separator)</a:t>
            </a:r>
            <a:r>
              <a:rPr lang="en-US" sz="2565" cap="none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 Uso Principal: Acceder a elementos en un contexto estático (no requieren una instancia).</a:t>
            </a:r>
            <a:endParaRPr lang="en-US" sz="2565" cap="none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algn="l">
              <a:lnSpc>
                <a:spcPts val="3850"/>
              </a:lnSpc>
              <a:spcBef>
                <a:spcPts val="0"/>
              </a:spcBef>
              <a:defRPr lang="en-US"/>
            </a:pPr>
          </a:p>
        </p:txBody>
      </p:sp>
      <p:sp>
        <p:nvSpPr>
          <p:cNvPr id="8" name="TextBox 8"/>
          <p:cNvSpPr/>
          <p:nvPr/>
        </p:nvSpPr>
        <p:spPr>
          <a:xfrm>
            <a:off x="5752465" y="6161405"/>
            <a:ext cx="11243945" cy="14262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3850"/>
              </a:lnSpc>
              <a:spcBef>
                <a:spcPts val="0"/>
              </a:spcBef>
              <a:defRPr lang="en-US"/>
            </a:pPr>
            <a:r>
              <a:rPr lang="en-US" sz="2565" b="1" cap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Operador . (Member Access) </a:t>
            </a:r>
            <a:r>
              <a:rPr lang="en-US" sz="2565" cap="none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Uso Principal: Acceder a miembros de una instancia concreta (objeto existente).</a:t>
            </a:r>
            <a:endParaRPr lang="en-US" sz="2565" cap="none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algn="l">
              <a:lnSpc>
                <a:spcPts val="3850"/>
              </a:lnSpc>
              <a:spcBef>
                <a:spcPts val="0"/>
              </a:spcBef>
              <a:defRPr lang="en-US"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94255" y="3675380"/>
            <a:ext cx="3293745" cy="6611620"/>
          </a:xfrm>
          <a:custGeom>
            <a:avLst/>
            <a:gdLst/>
            <a:ahLst/>
            <a:cxnLst/>
            <a:rect l="0" t="0" r="3293745" b="6611620"/>
            <a:pathLst>
              <a:path w="3293745" h="6611620">
                <a:moveTo>
                  <a:pt x="0" y="0"/>
                </a:moveTo>
                <a:lnTo>
                  <a:pt x="3293745" y="0"/>
                </a:lnTo>
                <a:lnTo>
                  <a:pt x="3293745" y="6611620"/>
                </a:lnTo>
                <a:lnTo>
                  <a:pt x="0" y="66116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3" name="Freeform 3"/>
          <p:cNvSpPr/>
          <p:nvPr/>
        </p:nvSpPr>
        <p:spPr>
          <a:xfrm>
            <a:off x="-1757680" y="-945515"/>
            <a:ext cx="3299460" cy="4114800"/>
          </a:xfrm>
          <a:custGeom>
            <a:avLst/>
            <a:gdLst/>
            <a:ahLst/>
            <a:cxnLst/>
            <a:rect l="0" t="0" r="3299460" b="4114800"/>
            <a:pathLst>
              <a:path w="3299460" h="4114800">
                <a:moveTo>
                  <a:pt x="0" y="0"/>
                </a:moveTo>
                <a:lnTo>
                  <a:pt x="3299461" y="0"/>
                </a:lnTo>
                <a:lnTo>
                  <a:pt x="32994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4" name="Freeform 4"/>
          <p:cNvSpPr/>
          <p:nvPr/>
        </p:nvSpPr>
        <p:spPr>
          <a:xfrm>
            <a:off x="1262380" y="2279015"/>
            <a:ext cx="13590905" cy="5728970"/>
          </a:xfrm>
          <a:custGeom>
            <a:avLst/>
            <a:gdLst/>
            <a:ahLst/>
            <a:cxnLst/>
            <a:rect l="0" t="0" r="13590905" b="5728970"/>
            <a:pathLst>
              <a:path w="13590905" h="5728970">
                <a:moveTo>
                  <a:pt x="0" y="0"/>
                </a:moveTo>
                <a:lnTo>
                  <a:pt x="13590903" y="0"/>
                </a:lnTo>
                <a:lnTo>
                  <a:pt x="13590903" y="5728970"/>
                </a:lnTo>
                <a:lnTo>
                  <a:pt x="0" y="5728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5" name="Freeform 5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6" name="TextBox 6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197985" y="4951095"/>
            <a:ext cx="897890" cy="0"/>
          </a:xfrm>
          <a:prstGeom prst="line">
            <a:avLst/>
          </a:prstGeom>
          <a:noFill/>
          <a:ln w="28575" cap="flat" cmpd="sng" algn="ctr">
            <a:solidFill>
              <a:srgbClr val="035D61"/>
            </a:solidFill>
            <a:prstDash val="sysDot"/>
            <a:headEnd type="none"/>
            <a:tailEnd type="oval" w="lg" len="lg"/>
          </a:ln>
          <a:effectLst/>
        </p:spPr>
      </p:sp>
      <p:sp>
        <p:nvSpPr>
          <p:cNvPr id="3" name="Freeform 3"/>
          <p:cNvSpPr/>
          <p:nvPr/>
        </p:nvSpPr>
        <p:spPr>
          <a:xfrm>
            <a:off x="1885315" y="3810635"/>
            <a:ext cx="2312670" cy="2312035"/>
          </a:xfrm>
          <a:custGeom>
            <a:avLst/>
            <a:gdLst/>
            <a:ahLst/>
            <a:cxnLst/>
            <a:rect l="0" t="0" r="2312670" b="2312035"/>
            <a:pathLst>
              <a:path w="2312670" h="2312035">
                <a:moveTo>
                  <a:pt x="0" y="0"/>
                </a:moveTo>
                <a:lnTo>
                  <a:pt x="2312670" y="0"/>
                </a:lnTo>
                <a:lnTo>
                  <a:pt x="2312670" y="2312035"/>
                </a:lnTo>
                <a:lnTo>
                  <a:pt x="0" y="231203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4" name="AutoShape 4"/>
          <p:cNvSpPr/>
          <p:nvPr/>
        </p:nvSpPr>
        <p:spPr>
          <a:xfrm flipV="1">
            <a:off x="4197985" y="7251065"/>
            <a:ext cx="830580" cy="2540"/>
          </a:xfrm>
          <a:prstGeom prst="line">
            <a:avLst/>
          </a:prstGeom>
          <a:noFill/>
          <a:ln w="28575" cap="flat" cmpd="sng" algn="ctr">
            <a:solidFill>
              <a:srgbClr val="035D61"/>
            </a:solidFill>
            <a:prstDash val="sysDot"/>
            <a:headEnd type="none"/>
            <a:tailEnd type="oval" w="lg" len="lg"/>
          </a:ln>
          <a:effectLst/>
        </p:spPr>
      </p:sp>
      <p:sp>
        <p:nvSpPr>
          <p:cNvPr id="5" name="Freeform 5"/>
          <p:cNvSpPr/>
          <p:nvPr/>
        </p:nvSpPr>
        <p:spPr>
          <a:xfrm>
            <a:off x="1885315" y="6113145"/>
            <a:ext cx="2312670" cy="2312670"/>
          </a:xfrm>
          <a:custGeom>
            <a:avLst/>
            <a:gdLst/>
            <a:ahLst/>
            <a:cxnLst/>
            <a:rect l="0" t="0" r="2312670" b="2312670"/>
            <a:pathLst>
              <a:path w="2312670" h="2312670">
                <a:moveTo>
                  <a:pt x="0" y="0"/>
                </a:moveTo>
                <a:lnTo>
                  <a:pt x="2312670" y="0"/>
                </a:lnTo>
                <a:lnTo>
                  <a:pt x="2312670" y="2312669"/>
                </a:lnTo>
                <a:lnTo>
                  <a:pt x="0" y="2312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6" name="Freeform 6"/>
          <p:cNvSpPr/>
          <p:nvPr/>
        </p:nvSpPr>
        <p:spPr>
          <a:xfrm>
            <a:off x="-1757680" y="-945515"/>
            <a:ext cx="3299460" cy="4114800"/>
          </a:xfrm>
          <a:custGeom>
            <a:avLst/>
            <a:gdLst/>
            <a:ahLst/>
            <a:cxnLst/>
            <a:rect l="0" t="0" r="3299460" b="4114800"/>
            <a:pathLst>
              <a:path w="3299460" h="4114800">
                <a:moveTo>
                  <a:pt x="0" y="0"/>
                </a:moveTo>
                <a:lnTo>
                  <a:pt x="3299461" y="0"/>
                </a:lnTo>
                <a:lnTo>
                  <a:pt x="32994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7" name="Freeform 7"/>
          <p:cNvSpPr/>
          <p:nvPr/>
        </p:nvSpPr>
        <p:spPr>
          <a:xfrm>
            <a:off x="14994255" y="3675380"/>
            <a:ext cx="3293745" cy="6611620"/>
          </a:xfrm>
          <a:custGeom>
            <a:avLst/>
            <a:gdLst/>
            <a:ahLst/>
            <a:cxnLst/>
            <a:rect l="0" t="0" r="3293745" b="6611620"/>
            <a:pathLst>
              <a:path w="3293745" h="6611620">
                <a:moveTo>
                  <a:pt x="0" y="0"/>
                </a:moveTo>
                <a:lnTo>
                  <a:pt x="3293745" y="0"/>
                </a:lnTo>
                <a:lnTo>
                  <a:pt x="3293745" y="6611620"/>
                </a:lnTo>
                <a:lnTo>
                  <a:pt x="0" y="6611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8" name="Freeform 8"/>
          <p:cNvSpPr/>
          <p:nvPr/>
        </p:nvSpPr>
        <p:spPr>
          <a:xfrm>
            <a:off x="2403475" y="4377690"/>
            <a:ext cx="1276350" cy="1276350"/>
          </a:xfrm>
          <a:custGeom>
            <a:avLst/>
            <a:gdLst/>
            <a:ahLst/>
            <a:cxnLst/>
            <a:rect l="0" t="0" r="1276350" b="1276350"/>
            <a:pathLst>
              <a:path w="1276350" h="1276350">
                <a:moveTo>
                  <a:pt x="0" y="0"/>
                </a:moveTo>
                <a:lnTo>
                  <a:pt x="1276350" y="0"/>
                </a:lnTo>
                <a:lnTo>
                  <a:pt x="1276350" y="1276350"/>
                </a:lnTo>
                <a:lnTo>
                  <a:pt x="0" y="1276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9" name="TextBox 9"/>
          <p:cNvSpPr/>
          <p:nvPr/>
        </p:nvSpPr>
        <p:spPr>
          <a:xfrm>
            <a:off x="1899920" y="2558415"/>
            <a:ext cx="6285865" cy="795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6565"/>
              </a:lnSpc>
              <a:spcBef>
                <a:spcPts val="0"/>
              </a:spcBef>
              <a:defRPr lang="en-US"/>
            </a:pPr>
            <a:r>
              <a:rPr lang="en-US" sz="4690" b="1" cap="none" spc="-18">
                <a:solidFill>
                  <a:srgbClr val="191919"/>
                </a:solidFill>
                <a:latin typeface="Open Sauce Bold"/>
                <a:ea typeface="Open Sauce Bold"/>
                <a:cs typeface="Open Sauce Bold"/>
              </a:rPr>
              <a:t>Manejo de errores</a:t>
            </a:r>
            <a:endParaRPr lang="en-US" sz="4690" b="1" cap="none" spc="-18">
              <a:solidFill>
                <a:srgbClr val="191919"/>
              </a:solidFill>
              <a:latin typeface="Open Sauce Bold"/>
              <a:ea typeface="Open Sauce Bold"/>
              <a:cs typeface="Open Sauce Bold"/>
            </a:endParaRPr>
          </a:p>
        </p:txBody>
      </p:sp>
      <p:sp>
        <p:nvSpPr>
          <p:cNvPr id="10" name="TextBox 10"/>
          <p:cNvSpPr/>
          <p:nvPr/>
        </p:nvSpPr>
        <p:spPr>
          <a:xfrm>
            <a:off x="5324475" y="4182110"/>
            <a:ext cx="5722620" cy="975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3970"/>
              </a:lnSpc>
              <a:defRPr lang="en-US"/>
            </a:pPr>
            <a:r>
              <a:rPr lang="en-US" sz="2835" b="1" cap="none" spc="-11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Option&lt;T&gt;</a:t>
            </a:r>
            <a:r>
              <a:rPr lang="en-US" sz="2835" cap="none" spc="-12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: Valores Opcionales</a:t>
            </a:r>
            <a:endParaRPr lang="en-US" sz="2835" cap="none" spc="-12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marL="0" indent="0" algn="l">
              <a:lnSpc>
                <a:spcPts val="3970"/>
              </a:lnSpc>
              <a:spcBef>
                <a:spcPts val="0"/>
              </a:spcBef>
              <a:defRPr lang="en-US"/>
            </a:pPr>
          </a:p>
        </p:txBody>
      </p:sp>
      <p:sp>
        <p:nvSpPr>
          <p:cNvPr id="11" name="TextBox 11"/>
          <p:cNvSpPr/>
          <p:nvPr/>
        </p:nvSpPr>
        <p:spPr>
          <a:xfrm>
            <a:off x="5324475" y="4667250"/>
            <a:ext cx="6609715" cy="19062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3100"/>
              </a:lnSpc>
              <a:defRPr lang="en-US"/>
            </a:pPr>
            <a:r>
              <a:rPr lang="en-US" sz="2065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Propósito: Representa un valor que puede estar presente (Some(T)) o ausente (None).</a:t>
            </a:r>
            <a:endParaRPr lang="en-US" sz="2065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algn="l">
              <a:lnSpc>
                <a:spcPts val="3100"/>
              </a:lnSpc>
              <a:defRPr lang="en-US"/>
            </a:pPr>
            <a:r>
              <a:rPr lang="en-US" sz="2065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Casos de uso:</a:t>
            </a:r>
            <a:endParaRPr lang="en-US" sz="2065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marL="446405" lvl="1" indent="-222885" algn="l">
              <a:lnSpc>
                <a:spcPts val="3100"/>
              </a:lnSpc>
              <a:buFont typeface="Arial" panose="020B0604020202020204" pitchFamily="34" charset="0"/>
              <a:buChar char="•"/>
              <a:defRPr lang="en-US"/>
            </a:pPr>
            <a:r>
              <a:rPr lang="en-US" sz="2065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Buscar un elemento en una lista.</a:t>
            </a:r>
            <a:endParaRPr lang="en-US" sz="2065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marL="0" indent="0" algn="l">
              <a:lnSpc>
                <a:spcPts val="2800"/>
              </a:lnSpc>
              <a:defRPr lang="en-US"/>
            </a:pPr>
          </a:p>
        </p:txBody>
      </p:sp>
      <p:sp>
        <p:nvSpPr>
          <p:cNvPr id="12" name="TextBox 12"/>
          <p:cNvSpPr/>
          <p:nvPr/>
        </p:nvSpPr>
        <p:spPr>
          <a:xfrm>
            <a:off x="5324475" y="6464935"/>
            <a:ext cx="5722620" cy="975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970"/>
              </a:lnSpc>
              <a:spcBef>
                <a:spcPts val="0"/>
              </a:spcBef>
              <a:defRPr lang="en-US"/>
            </a:pPr>
            <a:r>
              <a:rPr lang="en-US" sz="2835" b="1" cap="none" spc="-11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Result&lt;T, E&gt;</a:t>
            </a:r>
            <a:r>
              <a:rPr lang="en-US" sz="2835" cap="none" spc="-12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: Manejo de Errores</a:t>
            </a:r>
            <a:endParaRPr lang="en-US" sz="2835" cap="none" spc="-12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marL="0" indent="0" algn="l">
              <a:lnSpc>
                <a:spcPts val="3970"/>
              </a:lnSpc>
              <a:spcBef>
                <a:spcPts val="0"/>
              </a:spcBef>
              <a:defRPr lang="en-US"/>
            </a:pPr>
          </a:p>
        </p:txBody>
      </p:sp>
      <p:sp>
        <p:nvSpPr>
          <p:cNvPr id="13" name="TextBox 13"/>
          <p:cNvSpPr/>
          <p:nvPr/>
        </p:nvSpPr>
        <p:spPr>
          <a:xfrm>
            <a:off x="5324475" y="6934200"/>
            <a:ext cx="6609715" cy="2258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3100"/>
              </a:lnSpc>
              <a:defRPr lang="en-US"/>
            </a:pPr>
            <a:r>
              <a:rPr lang="en-US" sz="2065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Propósito: Representa el éxito (Ok(T)) o un error (Err(E)).</a:t>
            </a:r>
            <a:endParaRPr lang="en-US" sz="2065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algn="l">
              <a:lnSpc>
                <a:spcPts val="3100"/>
              </a:lnSpc>
              <a:defRPr lang="en-US"/>
            </a:pPr>
            <a:r>
              <a:rPr lang="en-US" sz="2065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Casos de uso:</a:t>
            </a:r>
            <a:endParaRPr lang="en-US" sz="2065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marL="446405" lvl="1" indent="-222885" algn="l">
              <a:lnSpc>
                <a:spcPts val="3100"/>
              </a:lnSpc>
              <a:buFont typeface="Arial" panose="020B0604020202020204" pitchFamily="34" charset="0"/>
              <a:buChar char="•"/>
              <a:defRPr lang="en-US"/>
            </a:pPr>
            <a:r>
              <a:rPr lang="en-US" sz="2065" cap="none">
                <a:solidFill>
                  <a:srgbClr val="343432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Leer un archivo.</a:t>
            </a:r>
            <a:endParaRPr lang="en-US" sz="2065" cap="none">
              <a:solidFill>
                <a:srgbClr val="343432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  <a:p>
            <a:pPr algn="l">
              <a:lnSpc>
                <a:spcPts val="2800"/>
              </a:lnSpc>
              <a:defRPr lang="en-US"/>
            </a:pPr>
          </a:p>
          <a:p>
            <a:pPr marL="0" indent="0" algn="l">
              <a:lnSpc>
                <a:spcPts val="2800"/>
              </a:lnSpc>
              <a:defRPr lang="en-US"/>
            </a:pPr>
          </a:p>
        </p:txBody>
      </p:sp>
      <p:sp>
        <p:nvSpPr>
          <p:cNvPr id="14" name="Freeform 14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5" name="TextBox 15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2403475" y="6621780"/>
            <a:ext cx="1276350" cy="1295400"/>
          </a:xfrm>
          <a:custGeom>
            <a:avLst/>
            <a:gdLst/>
            <a:ahLst/>
            <a:cxnLst/>
            <a:rect l="0" t="0" r="1276350" b="1295400"/>
            <a:pathLst>
              <a:path w="1276350" h="1295400">
                <a:moveTo>
                  <a:pt x="0" y="0"/>
                </a:moveTo>
                <a:lnTo>
                  <a:pt x="1276350" y="0"/>
                </a:lnTo>
                <a:lnTo>
                  <a:pt x="127635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24050" y="8186420"/>
            <a:ext cx="4201795" cy="4201160"/>
            <a:chOff x="-1924050" y="8186420"/>
            <a:chExt cx="4201795" cy="4201160"/>
          </a:xfrm>
        </p:grpSpPr>
        <p:sp>
          <p:nvSpPr>
            <p:cNvPr id="4" name="Freeform 3"/>
            <p:cNvSpPr/>
            <p:nvPr/>
          </p:nvSpPr>
          <p:spPr>
            <a:xfrm>
              <a:off x="-1924050" y="8186420"/>
              <a:ext cx="4201795" cy="4201160"/>
            </a:xfrm>
            <a:custGeom>
              <a:avLst/>
              <a:gdLst/>
              <a:ahLst/>
              <a:cxnLst/>
              <a:rect l="0" t="0" r="4201795" b="4201160"/>
              <a:pathLst>
                <a:path w="4201795" h="4201160">
                  <a:moveTo>
                    <a:pt x="2100897" y="0"/>
                  </a:moveTo>
                  <a:cubicBezTo>
                    <a:pt x="940601" y="0"/>
                    <a:pt x="0" y="940459"/>
                    <a:pt x="0" y="2100580"/>
                  </a:cubicBezTo>
                  <a:cubicBezTo>
                    <a:pt x="0" y="3260701"/>
                    <a:pt x="940601" y="4201160"/>
                    <a:pt x="2100897" y="4201160"/>
                  </a:cubicBezTo>
                  <a:cubicBezTo>
                    <a:pt x="3261193" y="4201160"/>
                    <a:pt x="4201795" y="3260701"/>
                    <a:pt x="4201795" y="2100580"/>
                  </a:cubicBezTo>
                  <a:cubicBezTo>
                    <a:pt x="4201795" y="940459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E85D1A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3" name="TextBox 4"/>
            <p:cNvSpPr/>
            <p:nvPr/>
          </p:nvSpPr>
          <p:spPr>
            <a:xfrm>
              <a:off x="-1530350" y="8383270"/>
              <a:ext cx="3414395" cy="36106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619730" y="-1868170"/>
            <a:ext cx="4201795" cy="4201795"/>
            <a:chOff x="15619730" y="-1868170"/>
            <a:chExt cx="4201795" cy="4201795"/>
          </a:xfrm>
        </p:grpSpPr>
        <p:sp>
          <p:nvSpPr>
            <p:cNvPr id="7" name="Freeform 6"/>
            <p:cNvSpPr/>
            <p:nvPr/>
          </p:nvSpPr>
          <p:spPr>
            <a:xfrm>
              <a:off x="15619730" y="-1868170"/>
              <a:ext cx="4201795" cy="4201795"/>
            </a:xfrm>
            <a:custGeom>
              <a:avLst/>
              <a:gdLst/>
              <a:ahLst/>
              <a:cxnLst/>
              <a:rect l="0" t="0" r="4201795" b="4201795"/>
              <a:pathLst>
                <a:path w="4201795" h="4201795">
                  <a:moveTo>
                    <a:pt x="2100897" y="0"/>
                  </a:moveTo>
                  <a:cubicBezTo>
                    <a:pt x="940601" y="0"/>
                    <a:pt x="0" y="940601"/>
                    <a:pt x="0" y="2100897"/>
                  </a:cubicBezTo>
                  <a:cubicBezTo>
                    <a:pt x="0" y="3261193"/>
                    <a:pt x="940601" y="4201795"/>
                    <a:pt x="2100897" y="4201795"/>
                  </a:cubicBezTo>
                  <a:cubicBezTo>
                    <a:pt x="3261193" y="4201795"/>
                    <a:pt x="4201795" y="3261193"/>
                    <a:pt x="4201795" y="2100897"/>
                  </a:cubicBezTo>
                  <a:cubicBezTo>
                    <a:pt x="4201795" y="940601"/>
                    <a:pt x="3261193" y="0"/>
                    <a:pt x="2100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flat" cmpd="sng" algn="ctr">
              <a:solidFill>
                <a:srgbClr val="A93700"/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6" name="TextBox 7"/>
            <p:cNvSpPr/>
            <p:nvPr/>
          </p:nvSpPr>
          <p:spPr>
            <a:xfrm>
              <a:off x="16013430" y="-1671320"/>
              <a:ext cx="3414395" cy="36112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50800" tIns="50800" rIns="50800" bIns="50800" numCol="1" spcCol="215900" anchor="ctr"/>
            <a:lstStyle/>
            <a:p>
              <a:pPr marL="0" indent="0" algn="ctr">
                <a:lnSpc>
                  <a:spcPts val="2755"/>
                </a:lnSpc>
                <a:spcBef>
                  <a:spcPts val="0"/>
                </a:spcBef>
                <a:defRPr lang="en-US"/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2277745" y="3280410"/>
            <a:ext cx="15234285" cy="5379720"/>
          </a:xfrm>
          <a:custGeom>
            <a:avLst/>
            <a:gdLst/>
            <a:ahLst/>
            <a:cxnLst/>
            <a:rect l="0" t="0" r="15234285" b="5379720"/>
            <a:pathLst>
              <a:path w="15234285" h="5379720">
                <a:moveTo>
                  <a:pt x="0" y="0"/>
                </a:moveTo>
                <a:lnTo>
                  <a:pt x="15234285" y="0"/>
                </a:lnTo>
                <a:lnTo>
                  <a:pt x="15234285" y="5379720"/>
                </a:lnTo>
                <a:lnTo>
                  <a:pt x="0" y="537972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9" name="TextBox 9"/>
          <p:cNvSpPr/>
          <p:nvPr/>
        </p:nvSpPr>
        <p:spPr>
          <a:xfrm>
            <a:off x="2277745" y="2228850"/>
            <a:ext cx="6817995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ctr">
              <a:lnSpc>
                <a:spcPts val="4900"/>
              </a:lnSpc>
              <a:spcBef>
                <a:spcPts val="0"/>
              </a:spcBef>
              <a:defRPr lang="en-US"/>
            </a:pPr>
            <a:r>
              <a:rPr lang="en-US" sz="3265" b="1" cap="none">
                <a:solidFill>
                  <a:srgbClr val="E85D1A"/>
                </a:solidFill>
                <a:latin typeface="Open Sauce Bold"/>
                <a:ea typeface="Open Sauce Bold"/>
                <a:cs typeface="Open Sauce Bold"/>
              </a:rPr>
              <a:t>Option&lt;T&gt;</a:t>
            </a:r>
            <a:r>
              <a:rPr lang="en-US" sz="3265" cap="none">
                <a:solidFill>
                  <a:srgbClr val="000000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 :Ejemplo basico</a:t>
            </a:r>
            <a:endParaRPr lang="en-US" sz="3265" cap="none">
              <a:solidFill>
                <a:srgbClr val="000000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88365" y="931545"/>
            <a:ext cx="1306830" cy="977265"/>
          </a:xfrm>
          <a:custGeom>
            <a:avLst/>
            <a:gdLst/>
            <a:ahLst/>
            <a:cxnLst/>
            <a:rect l="0" t="0" r="1306830" b="977265"/>
            <a:pathLst>
              <a:path w="1306830" h="977265">
                <a:moveTo>
                  <a:pt x="0" y="0"/>
                </a:moveTo>
                <a:lnTo>
                  <a:pt x="1306829" y="0"/>
                </a:lnTo>
                <a:lnTo>
                  <a:pt x="1306829" y="977265"/>
                </a:lnTo>
                <a:lnTo>
                  <a:pt x="0" y="977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/>
            </a:stretch>
          </a:blipFill>
          <a:ln>
            <a:noFill/>
          </a:ln>
          <a:effectLst/>
        </p:spPr>
      </p:sp>
      <p:sp>
        <p:nvSpPr>
          <p:cNvPr id="11" name="TextBox 11"/>
          <p:cNvSpPr/>
          <p:nvPr/>
        </p:nvSpPr>
        <p:spPr>
          <a:xfrm>
            <a:off x="2335530" y="1130935"/>
            <a:ext cx="1891665" cy="597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algn="l">
              <a:lnSpc>
                <a:spcPts val="4660"/>
              </a:lnSpc>
              <a:defRPr lang="en-US"/>
            </a:pPr>
            <a:r>
              <a:rPr lang="en-US" sz="4050" cap="none" spc="-18">
                <a:solidFill>
                  <a:srgbClr val="191919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</a:rPr>
              <a:t>Rust</a:t>
            </a:r>
            <a:endParaRPr lang="en-US" sz="4050" cap="none" spc="-18">
              <a:solidFill>
                <a:srgbClr val="191919"/>
              </a:solidFill>
              <a:latin typeface="Open Sauce" panose="00000500000000000000"/>
              <a:ea typeface="Open Sauce" panose="00000500000000000000"/>
              <a:cs typeface="Open Sauce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3643</Words>
  <Application>WPS Presentation</Application>
  <PresentationFormat/>
  <Paragraphs>222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SimSun</vt:lpstr>
      <vt:lpstr>Wingdings</vt:lpstr>
      <vt:lpstr>Calibri</vt:lpstr>
      <vt:lpstr>Open Sauce Bold</vt:lpstr>
      <vt:lpstr>Segoe Print</vt:lpstr>
      <vt:lpstr>Open Sauce</vt:lpstr>
      <vt:lpstr>Microsoft YaHei</vt:lpstr>
      <vt:lpstr>Arial Unicode MS</vt:lpstr>
      <vt:lpstr>Open Sauce Bold</vt:lpstr>
      <vt:lpstr>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Cargo y Crate</dc:title>
  <dc:creator/>
  <cp:lastModifiedBy>Eveliz Espinaco</cp:lastModifiedBy>
  <cp:revision>2</cp:revision>
  <dcterms:created xsi:type="dcterms:W3CDTF">2006-08-16T00:00:00Z</dcterms:created>
  <dcterms:modified xsi:type="dcterms:W3CDTF">2025-05-08T14:55:43Z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1713755F30874F01AC66C624E0271132_12</vt:lpwstr>
  </property>
  <property fmtid="{D5CDD505-2E9C-101B-9397-08002B2CF9AE}" pid="3" name="KSOProductBuildVer">
    <vt:lpwstr>3082-12.2.0.20782</vt:lpwstr>
  </property>
</Properties>
</file>